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29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6.xml.rels" ContentType="application/vnd.openxmlformats-package.relationships+xml"/>
  <Override PartName="/ppt/notesSlides/_rels/notesSlide32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5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3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5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4.xml" ContentType="application/vnd.openxmlformats-officedocument.presentationml.notesSlide+xml"/>
  <Override PartName="/ppt/media/image84.jpeg" ContentType="image/jpeg"/>
  <Override PartName="/ppt/media/image83.png" ContentType="image/png"/>
  <Override PartName="/ppt/media/image82.png" ContentType="image/png"/>
  <Override PartName="/ppt/media/image81.png" ContentType="image/png"/>
  <Override PartName="/ppt/media/image80.png" ContentType="image/png"/>
  <Override PartName="/ppt/media/image79.png" ContentType="image/png"/>
  <Override PartName="/ppt/media/image85.png" ContentType="image/png"/>
  <Override PartName="/ppt/media/image4.png" ContentType="image/png"/>
  <Override PartName="/ppt/media/image53.jpeg" ContentType="image/jpeg"/>
  <Override PartName="/ppt/media/image6.png" ContentType="image/png"/>
  <Override PartName="/ppt/media/image61.png" ContentType="image/png"/>
  <Override PartName="/ppt/media/image24.jpeg" ContentType="image/jpeg"/>
  <Override PartName="/ppt/media/image8.png" ContentType="image/png"/>
  <Override PartName="/ppt/media/image63.png" ContentType="image/png"/>
  <Override PartName="/ppt/media/image7.png" ContentType="image/png"/>
  <Override PartName="/ppt/media/image62.png" ContentType="image/png"/>
  <Override PartName="/ppt/media/image9.png" ContentType="image/png"/>
  <Override PartName="/ppt/media/image64.png" ContentType="image/png"/>
  <Override PartName="/ppt/media/image36.png" ContentType="image/png"/>
  <Override PartName="/ppt/media/image11.png" ContentType="image/png"/>
  <Override PartName="/ppt/media/image35.png" ContentType="image/png"/>
  <Override PartName="/ppt/media/image10.png" ContentType="image/png"/>
  <Override PartName="/ppt/media/image34.png" ContentType="image/png"/>
  <Override PartName="/ppt/media/image59.png" ContentType="image/png"/>
  <Override PartName="/ppt/media/image33.png" ContentType="image/png"/>
  <Override PartName="/ppt/media/image58.png" ContentType="image/png"/>
  <Override PartName="/ppt/media/image32.png" ContentType="image/png"/>
  <Override PartName="/ppt/media/image31.png" ContentType="image/png"/>
  <Override PartName="/ppt/media/image56.png" ContentType="image/png"/>
  <Override PartName="/ppt/media/image30.png" ContentType="image/png"/>
  <Override PartName="/ppt/media/image55.png" ContentType="image/png"/>
  <Override PartName="/ppt/media/image29.png" ContentType="image/png"/>
  <Override PartName="/ppt/media/image86.jpeg" ContentType="image/jpeg"/>
  <Override PartName="/ppt/media/image13.jpeg" ContentType="image/jpeg"/>
  <Override PartName="/ppt/media/image28.png" ContentType="image/png"/>
  <Override PartName="/ppt/media/image2.jpeg" ContentType="image/jpeg"/>
  <Override PartName="/ppt/media/image27.png" ContentType="image/png"/>
  <Override PartName="/ppt/media/image26.png" ContentType="image/png"/>
  <Override PartName="/ppt/media/image25.png" ContentType="image/png"/>
  <Override PartName="/ppt/media/image23.png" ContentType="image/png"/>
  <Override PartName="/ppt/media/image15.jpeg" ContentType="image/jpeg"/>
  <Override PartName="/ppt/media/image48.png" ContentType="image/png"/>
  <Override PartName="/ppt/media/image22.png" ContentType="image/png"/>
  <Override PartName="/ppt/media/image47.png" ContentType="image/png"/>
  <Override PartName="/ppt/media/image21.png" ContentType="image/png"/>
  <Override PartName="/ppt/media/image46.png" ContentType="image/png"/>
  <Override PartName="/ppt/media/image20.png" ContentType="image/png"/>
  <Override PartName="/ppt/media/image45.png" ContentType="image/png"/>
  <Override PartName="/ppt/media/image19.png" ContentType="image/png"/>
  <Override PartName="/ppt/media/image18.png" ContentType="image/png"/>
  <Override PartName="/ppt/media/image57.png" ContentType="image/png"/>
  <Override PartName="/ppt/media/image5.jpeg" ContentType="image/jpeg"/>
  <Override PartName="/ppt/media/image17.png" ContentType="image/png"/>
  <Override PartName="/ppt/media/image1.jpeg" ContentType="image/jpeg"/>
  <Override PartName="/ppt/media/image12.png" ContentType="image/png"/>
  <Override PartName="/ppt/media/image3.jpeg" ContentType="image/jpeg"/>
  <Override PartName="/ppt/media/image37.png" ContentType="image/png"/>
  <Override PartName="/ppt/media/image16.png" ContentType="image/png"/>
  <Override PartName="/ppt/media/image14.png" ContentType="image/png"/>
  <Override PartName="/ppt/media/image39.png" ContentType="image/png"/>
  <Override PartName="/ppt/media/image87.jpeg" ContentType="image/jpeg"/>
  <Override PartName="/ppt/media/image38.png" ContentType="image/png"/>
  <Override PartName="/ppt/media/image40.png" ContentType="image/png"/>
  <Override PartName="/ppt/media/image65.png" ContentType="image/png"/>
  <Override PartName="/ppt/media/image41.png" ContentType="image/png"/>
  <Override PartName="/ppt/media/image66.png" ContentType="image/png"/>
  <Override PartName="/ppt/media/image42.png" ContentType="image/png"/>
  <Override PartName="/ppt/media/image67.png" ContentType="image/png"/>
  <Override PartName="/ppt/media/image43.png" ContentType="image/png"/>
  <Override PartName="/ppt/media/image68.png" ContentType="image/png"/>
  <Override PartName="/ppt/media/image44.png" ContentType="image/png"/>
  <Override PartName="/ppt/media/image69.png" ContentType="image/png"/>
  <Override PartName="/ppt/media/image49.png" ContentType="image/png"/>
  <Override PartName="/ppt/media/image50.png" ContentType="image/png"/>
  <Override PartName="/ppt/media/image75.png" ContentType="image/png"/>
  <Override PartName="/ppt/media/image51.png" ContentType="image/png"/>
  <Override PartName="/ppt/media/image76.png" ContentType="image/png"/>
  <Override PartName="/ppt/media/image52.png" ContentType="image/png"/>
  <Override PartName="/ppt/media/image77.png" ContentType="image/png"/>
  <Override PartName="/ppt/media/image54.png" ContentType="image/png"/>
  <Override PartName="/ppt/media/image60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media/image78.png" ContentType="image/png"/>
  <Override PartName="/ppt/slideMasters/slideMaster5.xml" ContentType="application/vnd.openxmlformats-officedocument.presentationml.slideMaster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29.xml.rels" ContentType="application/vnd.openxmlformats-package.relationships+xml"/>
  <Override PartName="/ppt/slides/_rels/slide28.xml.rels" ContentType="application/vnd.openxmlformats-package.relationships+xml"/>
  <Override PartName="/ppt/slides/_rels/slide32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30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3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34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x="12193587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
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jpeg>
</file>

<file path=ppt/media/image85.png>
</file>

<file path=ppt/media/image86.jpeg>
</file>

<file path=ppt/media/image87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latin typeface="Arial"/>
              </a:rPr>
              <a:t>Clique</a:t>
            </a:r>
            <a:r>
              <a:rPr b="0" lang="fr-FR" sz="4400" spc="-1" strike="noStrike">
                <a:latin typeface="Arial"/>
              </a:rPr>
              <a:t>z pour </a:t>
            </a:r>
            <a:r>
              <a:rPr b="0" lang="fr-FR" sz="4400" spc="-1" strike="noStrike">
                <a:latin typeface="Arial"/>
              </a:rPr>
              <a:t>dépla</a:t>
            </a:r>
            <a:r>
              <a:rPr b="0" lang="fr-FR" sz="4400" spc="-1" strike="noStrike">
                <a:latin typeface="Arial"/>
              </a:rPr>
              <a:t>cer la </a:t>
            </a:r>
            <a:r>
              <a:rPr b="0" lang="fr-FR" sz="4400" spc="-1" strike="noStrike">
                <a:latin typeface="Arial"/>
              </a:rPr>
              <a:t>diapo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2000" spc="-1" strike="noStrike">
                <a:latin typeface="Arial"/>
              </a:rPr>
              <a:t>Cliquez pour </a:t>
            </a:r>
            <a:r>
              <a:rPr b="0" lang="fr-FR" sz="2000" spc="-1" strike="noStrike">
                <a:latin typeface="Arial"/>
              </a:rPr>
              <a:t>modifier le format </a:t>
            </a:r>
            <a:r>
              <a:rPr b="0" lang="fr-FR" sz="2000" spc="-1" strike="noStrike">
                <a:latin typeface="Arial"/>
              </a:rPr>
              <a:t>des notes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1400" spc="-1" strike="noStrike">
                <a:latin typeface="Times New Roman"/>
              </a:rPr>
              <a:t> 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fr-FR" sz="1400" spc="-1" strike="noStrike">
                <a:latin typeface="Times New Roman"/>
              </a:rPr>
              <a:t> 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fr-FR" sz="1400" spc="-1" strike="noStrike">
                <a:latin typeface="Times New Roman"/>
              </a:rPr>
              <a:t> 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1FDF8359-8850-4580-82E6-86B1295ECFA5}" type="slidenum">
              <a:rPr b="0" lang="fr-FR" sz="1400" spc="-1" strike="noStrike">
                <a:latin typeface="Times New Roman"/>
              </a:rPr>
              <a:t>1</a:t>
            </a:fld>
            <a:endParaRPr b="0" lang="fr-F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29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
</Relationships>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4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496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1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17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20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23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26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29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32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35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38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41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44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47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50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53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56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59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62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65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68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71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499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74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77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02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05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08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1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11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77040" cy="3076920"/>
          </a:xfrm>
          <a:prstGeom prst="rect">
            <a:avLst/>
          </a:prstGeom>
        </p:spPr>
      </p:sp>
      <p:sp>
        <p:nvSpPr>
          <p:cNvPr id="51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77040" cy="359100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latin typeface="Arial"/>
            </a:endParaRPr>
          </a:p>
        </p:txBody>
      </p:sp>
      <p:sp>
        <p:nvSpPr>
          <p:cNvPr id="514" name="CustomShape 3"/>
          <p:cNvSpPr/>
          <p:nvPr/>
        </p:nvSpPr>
        <p:spPr>
          <a:xfrm>
            <a:off x="3884760" y="8685360"/>
            <a:ext cx="296244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6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7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02960" y="50040"/>
            <a:ext cx="9251640" cy="50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000000"/>
                </a:solidFill>
                <a:latin typeface="Ubuntu"/>
                <a:ea typeface="DejaVu Sans"/>
              </a:rPr>
              <a:t>Denis GERMAIN</a:t>
            </a:r>
            <a:endParaRPr b="0" lang="fr-FR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ba131a"/>
                </a:solidFill>
                <a:latin typeface="Ubuntu"/>
                <a:ea typeface="DejaVu Sans"/>
              </a:rPr>
              <a:t>@zwindler / @zwindler_rflx / d.germain@lectra.com</a:t>
            </a:r>
            <a:endParaRPr b="0" lang="fr-FR" sz="2000" spc="-1" strike="noStrike">
              <a:latin typeface="Arial"/>
            </a:endParaRPr>
          </a:p>
        </p:txBody>
      </p:sp>
      <p:pic>
        <p:nvPicPr>
          <p:cNvPr id="1" name="" descr=""/>
          <p:cNvPicPr/>
          <p:nvPr/>
        </p:nvPicPr>
        <p:blipFill>
          <a:blip r:embed="rId2"/>
          <a:stretch/>
        </p:blipFill>
        <p:spPr>
          <a:xfrm>
            <a:off x="10894320" y="237600"/>
            <a:ext cx="1051920" cy="1051920"/>
          </a:xfrm>
          <a:prstGeom prst="rect">
            <a:avLst/>
          </a:prstGeom>
          <a:ln w="10080">
            <a:solidFill>
              <a:srgbClr val="ffffff"/>
            </a:solidFill>
            <a:round/>
          </a:ln>
        </p:spPr>
      </p:pic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 1"/>
          <p:cNvSpPr/>
          <p:nvPr/>
        </p:nvSpPr>
        <p:spPr>
          <a:xfrm>
            <a:off x="838080" y="1076760"/>
            <a:ext cx="10516680" cy="360"/>
          </a:xfrm>
          <a:prstGeom prst="line">
            <a:avLst/>
          </a:prstGeom>
          <a:ln w="9360">
            <a:solidFill>
              <a:srgbClr val="ce181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102960" y="50040"/>
            <a:ext cx="9251640" cy="50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000000"/>
                </a:solidFill>
                <a:latin typeface="Ubuntu"/>
                <a:ea typeface="DejaVu Sans"/>
              </a:rPr>
              <a:t>Denis GERMAIN</a:t>
            </a:r>
            <a:endParaRPr b="0" lang="fr-FR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ba131a"/>
                </a:solidFill>
                <a:latin typeface="Ubuntu"/>
                <a:ea typeface="DejaVu Sans"/>
              </a:rPr>
              <a:t>@zwindler / @zwindler_rflx / d.germain@lectra.com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102960" y="50040"/>
            <a:ext cx="5934600" cy="50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000000"/>
                </a:solidFill>
                <a:latin typeface="Ubuntu"/>
                <a:ea typeface="DejaVu Sans"/>
              </a:rPr>
              <a:t>Denis GERMAIN</a:t>
            </a:r>
            <a:endParaRPr b="0" lang="fr-FR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600" spc="-1" strike="noStrike">
                <a:solidFill>
                  <a:srgbClr val="ba131a"/>
                </a:solidFill>
                <a:latin typeface="Ubuntu"/>
                <a:ea typeface="DejaVu Sans"/>
              </a:rPr>
              <a:t>@zwindler / @zwindler_rflx / d.germain@lectra.com</a:t>
            </a:r>
            <a:endParaRPr b="0" lang="fr-FR" sz="1600" spc="-1" strike="noStrike"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2"/>
          <a:stretch/>
        </p:blipFill>
        <p:spPr>
          <a:xfrm>
            <a:off x="11088000" y="5760000"/>
            <a:ext cx="1051920" cy="1051920"/>
          </a:xfrm>
          <a:prstGeom prst="rect">
            <a:avLst/>
          </a:prstGeom>
          <a:ln w="10080">
            <a:solidFill>
              <a:srgbClr val="ffffff"/>
            </a:solidFill>
            <a:round/>
          </a:ln>
        </p:spPr>
      </p:pic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16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02960" y="50040"/>
            <a:ext cx="9251640" cy="50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000000"/>
                </a:solidFill>
                <a:latin typeface="Ubuntu"/>
                <a:ea typeface="DejaVu Sans"/>
              </a:rPr>
              <a:t>Denis GERMAIN</a:t>
            </a:r>
            <a:endParaRPr b="0" lang="fr-FR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ba131a"/>
                </a:solidFill>
                <a:latin typeface="Ubuntu"/>
                <a:ea typeface="DejaVu Sans"/>
              </a:rPr>
              <a:t>@zwindler / @zwindler_rflx / d.germain@lectra.com</a:t>
            </a:r>
            <a:endParaRPr b="0" lang="fr-FR" sz="2000" spc="-1" strike="noStrike"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2"/>
          <a:stretch/>
        </p:blipFill>
        <p:spPr>
          <a:xfrm>
            <a:off x="11079720" y="5760000"/>
            <a:ext cx="1051920" cy="1051920"/>
          </a:xfrm>
          <a:prstGeom prst="rect">
            <a:avLst/>
          </a:prstGeom>
          <a:ln w="10080">
            <a:solidFill>
              <a:srgbClr val="ffffff"/>
            </a:solidFill>
            <a:round/>
          </a:ln>
        </p:spPr>
      </p:pic>
      <p:sp>
        <p:nvSpPr>
          <p:cNvPr id="16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latin typeface="Arial"/>
              </a:rPr>
              <a:t>C</a:t>
            </a:r>
            <a:r>
              <a:rPr b="0" lang="fr-FR" sz="4400" spc="-1" strike="noStrike">
                <a:latin typeface="Arial"/>
              </a:rPr>
              <a:t>li</a:t>
            </a:r>
            <a:r>
              <a:rPr b="0" lang="fr-FR" sz="4400" spc="-1" strike="noStrike">
                <a:latin typeface="Arial"/>
              </a:rPr>
              <a:t>q</a:t>
            </a:r>
            <a:r>
              <a:rPr b="0" lang="fr-FR" sz="4400" spc="-1" strike="noStrike">
                <a:latin typeface="Arial"/>
              </a:rPr>
              <a:t>u</a:t>
            </a:r>
            <a:r>
              <a:rPr b="0" lang="fr-FR" sz="4400" spc="-1" strike="noStrike">
                <a:latin typeface="Arial"/>
              </a:rPr>
              <a:t>e</a:t>
            </a:r>
            <a:r>
              <a:rPr b="0" lang="fr-FR" sz="4400" spc="-1" strike="noStrike">
                <a:latin typeface="Arial"/>
              </a:rPr>
              <a:t>z </a:t>
            </a:r>
            <a:r>
              <a:rPr b="0" lang="fr-FR" sz="4400" spc="-1" strike="noStrike">
                <a:latin typeface="Arial"/>
              </a:rPr>
              <a:t>p</a:t>
            </a:r>
            <a:r>
              <a:rPr b="0" lang="fr-FR" sz="4400" spc="-1" strike="noStrike">
                <a:latin typeface="Arial"/>
              </a:rPr>
              <a:t>o</a:t>
            </a:r>
            <a:r>
              <a:rPr b="0" lang="fr-FR" sz="4400" spc="-1" strike="noStrike">
                <a:latin typeface="Arial"/>
              </a:rPr>
              <a:t>u</a:t>
            </a:r>
            <a:r>
              <a:rPr b="0" lang="fr-FR" sz="4400" spc="-1" strike="noStrike">
                <a:latin typeface="Arial"/>
              </a:rPr>
              <a:t>r </a:t>
            </a:r>
            <a:r>
              <a:rPr b="0" lang="fr-FR" sz="4400" spc="-1" strike="noStrike">
                <a:latin typeface="Arial"/>
              </a:rPr>
              <a:t>é</a:t>
            </a:r>
            <a:r>
              <a:rPr b="0" lang="fr-FR" sz="4400" spc="-1" strike="noStrike">
                <a:latin typeface="Arial"/>
              </a:rPr>
              <a:t>d</a:t>
            </a:r>
            <a:r>
              <a:rPr b="0" lang="fr-FR" sz="4400" spc="-1" strike="noStrike">
                <a:latin typeface="Arial"/>
              </a:rPr>
              <a:t>it</a:t>
            </a:r>
            <a:r>
              <a:rPr b="0" lang="fr-FR" sz="4400" spc="-1" strike="noStrike">
                <a:latin typeface="Arial"/>
              </a:rPr>
              <a:t>e</a:t>
            </a:r>
            <a:r>
              <a:rPr b="0" lang="fr-FR" sz="4400" spc="-1" strike="noStrike">
                <a:latin typeface="Arial"/>
              </a:rPr>
              <a:t>r </a:t>
            </a:r>
            <a:r>
              <a:rPr b="0" lang="fr-FR" sz="4400" spc="-1" strike="noStrike">
                <a:latin typeface="Arial"/>
              </a:rPr>
              <a:t>l</a:t>
            </a:r>
            <a:r>
              <a:rPr b="0" lang="fr-FR" sz="4400" spc="-1" strike="noStrike">
                <a:latin typeface="Arial"/>
              </a:rPr>
              <a:t>e </a:t>
            </a:r>
            <a:r>
              <a:rPr b="0" lang="fr-FR" sz="4400" spc="-1" strike="noStrike">
                <a:latin typeface="Arial"/>
              </a:rPr>
              <a:t>f</a:t>
            </a:r>
            <a:r>
              <a:rPr b="0" lang="fr-FR" sz="4400" spc="-1" strike="noStrike">
                <a:latin typeface="Arial"/>
              </a:rPr>
              <a:t>o</a:t>
            </a:r>
            <a:r>
              <a:rPr b="0" lang="fr-FR" sz="4400" spc="-1" strike="noStrike">
                <a:latin typeface="Arial"/>
              </a:rPr>
              <a:t>r</a:t>
            </a:r>
            <a:r>
              <a:rPr b="0" lang="fr-FR" sz="4400" spc="-1" strike="noStrike">
                <a:latin typeface="Arial"/>
              </a:rPr>
              <a:t>m</a:t>
            </a:r>
            <a:r>
              <a:rPr b="0" lang="fr-FR" sz="4400" spc="-1" strike="noStrike">
                <a:latin typeface="Arial"/>
              </a:rPr>
              <a:t>a</a:t>
            </a:r>
            <a:r>
              <a:rPr b="0" lang="fr-FR" sz="4400" spc="-1" strike="noStrike">
                <a:latin typeface="Arial"/>
              </a:rPr>
              <a:t>t </a:t>
            </a:r>
            <a:r>
              <a:rPr b="0" lang="fr-FR" sz="4400" spc="-1" strike="noStrike">
                <a:latin typeface="Arial"/>
              </a:rPr>
              <a:t>d</a:t>
            </a:r>
            <a:r>
              <a:rPr b="0" lang="fr-FR" sz="4400" spc="-1" strike="noStrike">
                <a:latin typeface="Arial"/>
              </a:rPr>
              <a:t>u </a:t>
            </a:r>
            <a:r>
              <a:rPr b="0" lang="fr-FR" sz="4400" spc="-1" strike="noStrike">
                <a:latin typeface="Arial"/>
              </a:rPr>
              <a:t>t</a:t>
            </a:r>
            <a:r>
              <a:rPr b="0" lang="fr-FR" sz="4400" spc="-1" strike="noStrike">
                <a:latin typeface="Arial"/>
              </a:rPr>
              <a:t>e</a:t>
            </a:r>
            <a:r>
              <a:rPr b="0" lang="fr-FR" sz="4400" spc="-1" strike="noStrike">
                <a:latin typeface="Arial"/>
              </a:rPr>
              <a:t>x</a:t>
            </a:r>
            <a:r>
              <a:rPr b="0" lang="fr-FR" sz="4400" spc="-1" strike="noStrike">
                <a:latin typeface="Arial"/>
              </a:rPr>
              <a:t>t</a:t>
            </a:r>
            <a:r>
              <a:rPr b="0" lang="fr-FR" sz="4400" spc="-1" strike="noStrike">
                <a:latin typeface="Arial"/>
              </a:rPr>
              <a:t>e</a:t>
            </a:r>
            <a:r>
              <a:rPr b="0" lang="fr-FR" sz="4400" spc="-1" strike="noStrike">
                <a:latin typeface="Arial"/>
              </a:rPr>
              <a:t>-</a:t>
            </a:r>
            <a:r>
              <a:rPr b="0" lang="fr-FR" sz="4400" spc="-1" strike="noStrike">
                <a:latin typeface="Arial"/>
              </a:rPr>
              <a:t>ti</a:t>
            </a:r>
            <a:r>
              <a:rPr b="0" lang="fr-FR" sz="4400" spc="-1" strike="noStrike">
                <a:latin typeface="Arial"/>
              </a:rPr>
              <a:t>tr</a:t>
            </a:r>
            <a:r>
              <a:rPr b="0" lang="fr-FR" sz="4400" spc="-1" strike="noStrike">
                <a:latin typeface="Arial"/>
              </a:rPr>
              <a:t>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hyperlink" Target="https://promcon.io/2018-munich/slides/thanos-prometheus-at-scale.pdf" TargetMode="External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hyperlink" Target="https://blog.zwindler.fr/2018/12/18/jai-teste-pour-vous-aks-la-plateforme-kubernetes-managee-dazure/" TargetMode="External"/><Relationship Id="rId6" Type="http://schemas.openxmlformats.org/officeDocument/2006/relationships/image" Target="../media/image39.png"/><Relationship Id="rId7" Type="http://schemas.openxmlformats.org/officeDocument/2006/relationships/image" Target="../media/image40.png"/><Relationship Id="rId8" Type="http://schemas.openxmlformats.org/officeDocument/2006/relationships/image" Target="../media/image41.png"/><Relationship Id="rId9" Type="http://schemas.openxmlformats.org/officeDocument/2006/relationships/slideLayout" Target="../slideLayouts/slideLayout13.xml"/><Relationship Id="rId10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Relationship Id="rId6" Type="http://schemas.openxmlformats.org/officeDocument/2006/relationships/image" Target="../media/image47.png"/><Relationship Id="rId7" Type="http://schemas.openxmlformats.org/officeDocument/2006/relationships/slideLayout" Target="../slideLayouts/slideLayout13.xml"/><Relationship Id="rId8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53.jpeg"/><Relationship Id="rId2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hyperlink" Target="https://improbable.io/blog/improbable-donates-thanos-to-cloud-native-computing-foundation" TargetMode="External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improbable.io/blog/thanos-prometheus-at-scale" TargetMode="External"/><Relationship Id="rId2" Type="http://schemas.openxmlformats.org/officeDocument/2006/relationships/image" Target="../media/image55.png"/><Relationship Id="rId3" Type="http://schemas.openxmlformats.org/officeDocument/2006/relationships/image" Target="../media/image56.png"/><Relationship Id="rId4" Type="http://schemas.openxmlformats.org/officeDocument/2006/relationships/image" Target="../media/image57.png"/><Relationship Id="rId5" Type="http://schemas.openxmlformats.org/officeDocument/2006/relationships/image" Target="../media/image58.png"/><Relationship Id="rId6" Type="http://schemas.openxmlformats.org/officeDocument/2006/relationships/image" Target="../media/image59.png"/><Relationship Id="rId7" Type="http://schemas.openxmlformats.org/officeDocument/2006/relationships/slideLayout" Target="../slideLayouts/slideLayout13.xml"/><Relationship Id="rId8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s://improbable.io/blog/thanos-prometheus-at-scale" TargetMode="External"/><Relationship Id="rId2" Type="http://schemas.openxmlformats.org/officeDocument/2006/relationships/image" Target="../media/image60.png"/><Relationship Id="rId3" Type="http://schemas.openxmlformats.org/officeDocument/2006/relationships/image" Target="../media/image61.png"/><Relationship Id="rId4" Type="http://schemas.openxmlformats.org/officeDocument/2006/relationships/image" Target="../media/image62.png"/><Relationship Id="rId5" Type="http://schemas.openxmlformats.org/officeDocument/2006/relationships/image" Target="../media/image63.png"/><Relationship Id="rId6" Type="http://schemas.openxmlformats.org/officeDocument/2006/relationships/image" Target="../media/image64.png"/><Relationship Id="rId7" Type="http://schemas.openxmlformats.org/officeDocument/2006/relationships/image" Target="../media/image65.png"/><Relationship Id="rId8" Type="http://schemas.openxmlformats.org/officeDocument/2006/relationships/image" Target="../media/image66.png"/><Relationship Id="rId9" Type="http://schemas.openxmlformats.org/officeDocument/2006/relationships/slideLayout" Target="../slideLayouts/slideLayout13.xml"/><Relationship Id="rId10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hyperlink" Target="https://improbable.io/blog/thanos-prometheus-at-scale" TargetMode="External"/><Relationship Id="rId2" Type="http://schemas.openxmlformats.org/officeDocument/2006/relationships/image" Target="../media/image67.png"/><Relationship Id="rId3" Type="http://schemas.openxmlformats.org/officeDocument/2006/relationships/image" Target="../media/image68.png"/><Relationship Id="rId4" Type="http://schemas.openxmlformats.org/officeDocument/2006/relationships/image" Target="../media/image69.png"/><Relationship Id="rId5" Type="http://schemas.openxmlformats.org/officeDocument/2006/relationships/image" Target="../media/image70.png"/><Relationship Id="rId6" Type="http://schemas.openxmlformats.org/officeDocument/2006/relationships/image" Target="../media/image71.png"/><Relationship Id="rId7" Type="http://schemas.openxmlformats.org/officeDocument/2006/relationships/image" Target="../media/image72.png"/><Relationship Id="rId8" Type="http://schemas.openxmlformats.org/officeDocument/2006/relationships/image" Target="../media/image73.png"/><Relationship Id="rId9" Type="http://schemas.openxmlformats.org/officeDocument/2006/relationships/image" Target="../media/image74.png"/><Relationship Id="rId10" Type="http://schemas.openxmlformats.org/officeDocument/2006/relationships/slideLayout" Target="../slideLayouts/slideLayout13.xml"/><Relationship Id="rId11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hyperlink" Target="https://improbable.io/blog/thanos-prometheus-at-scale" TargetMode="External"/><Relationship Id="rId2" Type="http://schemas.openxmlformats.org/officeDocument/2006/relationships/image" Target="../media/image75.png"/><Relationship Id="rId3" Type="http://schemas.openxmlformats.org/officeDocument/2006/relationships/image" Target="../media/image76.png"/><Relationship Id="rId4" Type="http://schemas.openxmlformats.org/officeDocument/2006/relationships/image" Target="../media/image77.png"/><Relationship Id="rId5" Type="http://schemas.openxmlformats.org/officeDocument/2006/relationships/image" Target="../media/image78.png"/><Relationship Id="rId6" Type="http://schemas.openxmlformats.org/officeDocument/2006/relationships/image" Target="../media/image79.png"/><Relationship Id="rId7" Type="http://schemas.openxmlformats.org/officeDocument/2006/relationships/image" Target="../media/image80.png"/><Relationship Id="rId8" Type="http://schemas.openxmlformats.org/officeDocument/2006/relationships/image" Target="../media/image81.png"/><Relationship Id="rId9" Type="http://schemas.openxmlformats.org/officeDocument/2006/relationships/image" Target="../media/image82.png"/><Relationship Id="rId10" Type="http://schemas.openxmlformats.org/officeDocument/2006/relationships/image" Target="../media/image83.png"/><Relationship Id="rId11" Type="http://schemas.openxmlformats.org/officeDocument/2006/relationships/slideLayout" Target="../slideLayouts/slideLayout13.xml"/><Relationship Id="rId12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84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s://blog.zwindler.fr/" TargetMode="Externa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slideLayout" Target="../slideLayouts/slideLayout13.xml"/><Relationship Id="rId9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8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hyperlink" Target="https://prometheus.io/blog/2019/10/10/remote-read-meets-streaming/" TargetMode="Externa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2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86.jpeg"/><Relationship Id="rId2" Type="http://schemas.openxmlformats.org/officeDocument/2006/relationships/slideLayout" Target="../slideLayouts/slideLayout4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87.jpeg"/><Relationship Id="rId2" Type="http://schemas.openxmlformats.org/officeDocument/2006/relationships/slideLayout" Target="../slideLayouts/slideLayout4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jpe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jpe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9" Type="http://schemas.openxmlformats.org/officeDocument/2006/relationships/image" Target="../media/image22.png"/><Relationship Id="rId10" Type="http://schemas.openxmlformats.org/officeDocument/2006/relationships/slideLayout" Target="../slideLayouts/slideLayout13.xml"/><Relationship Id="rId11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lectra.com/fr/carrieres/offres-demplois" TargetMode="External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0" y="1122480"/>
            <a:ext cx="12192120" cy="478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fr-FR" sz="4800" spc="-1" strike="noStrike">
                <a:solidFill>
                  <a:srgbClr val="000000"/>
                </a:solidFill>
                <a:latin typeface="Arial"/>
                <a:ea typeface="DejaVu Sans"/>
              </a:rPr>
              <a:t>Besoin de métriques </a:t>
            </a:r>
            <a:r>
              <a:rPr b="1" lang="fr-FR" sz="4800" spc="-1" strike="noStrike">
                <a:solidFill>
                  <a:srgbClr val="000000"/>
                </a:solidFill>
                <a:latin typeface="Arial"/>
                <a:ea typeface="DejaVu Sans"/>
              </a:rPr>
              <a:t>Prometheus</a:t>
            </a:r>
            <a:r>
              <a:rPr b="0" lang="fr-FR" sz="4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br/>
            <a:r>
              <a:rPr b="0" lang="fr-FR" sz="4800" spc="-1" strike="noStrike">
                <a:solidFill>
                  <a:srgbClr val="000000"/>
                </a:solidFill>
                <a:latin typeface="Arial"/>
                <a:ea typeface="DejaVu Sans"/>
              </a:rPr>
              <a:t>à long terme ?</a:t>
            </a:r>
            <a:endParaRPr b="0" lang="fr-FR" sz="48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endParaRPr b="0" lang="fr-FR" sz="48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1" lang="fr-FR" sz="4800" spc="-1" strike="noStrike">
                <a:solidFill>
                  <a:srgbClr val="000000"/>
                </a:solidFill>
                <a:latin typeface="Arial"/>
                <a:ea typeface="DejaVu Sans"/>
              </a:rPr>
              <a:t>Thanos</a:t>
            </a:r>
            <a:r>
              <a:rPr b="0" lang="fr-FR" sz="4800" spc="-1" strike="noStrike">
                <a:solidFill>
                  <a:srgbClr val="000000"/>
                </a:solidFill>
                <a:latin typeface="Arial"/>
                <a:ea typeface="DejaVu Sans"/>
              </a:rPr>
              <a:t> fera des Marvels !</a:t>
            </a:r>
            <a:endParaRPr b="0" lang="fr-FR" sz="4800" spc="-1" strike="noStrike">
              <a:latin typeface="Arial"/>
            </a:endParaRPr>
          </a:p>
        </p:txBody>
      </p:sp>
      <p:pic>
        <p:nvPicPr>
          <p:cNvPr id="205" name="Image 5" descr=""/>
          <p:cNvPicPr/>
          <p:nvPr/>
        </p:nvPicPr>
        <p:blipFill>
          <a:blip r:embed="rId1"/>
          <a:stretch/>
        </p:blipFill>
        <p:spPr>
          <a:xfrm>
            <a:off x="9217080" y="5760000"/>
            <a:ext cx="2771640" cy="917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2800" spc="-1" strike="noStrike">
                <a:latin typeface="Ubuntu"/>
                <a:ea typeface="DejaVu Sans"/>
              </a:rPr>
              <a:t>Le stockage des métriques dans Prometheus</a:t>
            </a:r>
            <a:endParaRPr b="0" lang="fr-FR" sz="28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0" name="" descr=""/>
          <p:cNvPicPr/>
          <p:nvPr/>
        </p:nvPicPr>
        <p:blipFill>
          <a:blip r:embed="rId1"/>
          <a:stretch/>
        </p:blipFill>
        <p:spPr>
          <a:xfrm>
            <a:off x="869040" y="1440000"/>
            <a:ext cx="10455480" cy="4104000"/>
          </a:xfrm>
          <a:prstGeom prst="rect">
            <a:avLst/>
          </a:prstGeom>
          <a:ln>
            <a:noFill/>
          </a:ln>
        </p:spPr>
      </p:pic>
      <p:sp>
        <p:nvSpPr>
          <p:cNvPr id="271" name="TextShape 3"/>
          <p:cNvSpPr txBox="1"/>
          <p:nvPr/>
        </p:nvSpPr>
        <p:spPr>
          <a:xfrm>
            <a:off x="360000" y="6319440"/>
            <a:ext cx="4129560" cy="232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fr-FR" sz="1000" spc="-1" strike="noStrike">
                <a:latin typeface="Arial"/>
                <a:hlinkClick r:id="rId2"/>
              </a:rPr>
              <a:t>https://promcon.io/2018-munich/slides/thanos-prometheus-at-scale.pdf</a:t>
            </a:r>
            <a:endParaRPr b="0" lang="fr-FR" sz="1000" spc="-1" strike="noStrike">
              <a:latin typeface="Arial"/>
            </a:endParaRPr>
          </a:p>
        </p:txBody>
      </p:sp>
    </p:spTree>
  </p:cSld>
  <p:timing>
    <p:tnLst>
      <p:par>
        <p:cTn id="30" dur="indefinite" restart="never" nodeType="tmRoot">
          <p:childTnLst>
            <p:seq>
              <p:cTn id="3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Performances (1/3)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Prometheus est un logiciel très performant, capable de </a:t>
            </a:r>
            <a:endParaRPr b="0" lang="fr-FR" sz="28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stocker des millions d’échantillons</a:t>
            </a:r>
            <a:endParaRPr b="0" lang="fr-FR" sz="24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gérer des requêtes sur un grand nombre de timeseries/échantillons</a:t>
            </a:r>
            <a:endParaRPr b="0" lang="fr-FR" sz="2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</a:pPr>
            <a:endParaRPr b="0" lang="fr-FR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400" spc="-1" strike="noStrike">
              <a:latin typeface="Arial"/>
            </a:endParaRPr>
          </a:p>
        </p:txBody>
      </p:sp>
    </p:spTree>
  </p:cSld>
  <p:timing>
    <p:tnLst>
      <p:par>
        <p:cTn id="32" dur="indefinite" restart="never" nodeType="tmRoot">
          <p:childTnLst>
            <p:seq>
              <p:cTn id="3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Performances (1/3)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Prometheus est un logiciel très performant, capable de </a:t>
            </a:r>
            <a:endParaRPr b="0" lang="fr-FR" sz="28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stocker des millions d’échantillons</a:t>
            </a:r>
            <a:endParaRPr b="0" lang="fr-FR" sz="24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gérer des requêtes sur un grand nombre de timeseries/échantillons</a:t>
            </a:r>
            <a:endParaRPr b="0" lang="fr-FR" sz="2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</a:pPr>
            <a:endParaRPr b="0" lang="fr-FR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Prometheus à l’échelle (pour de vrai) chez Digital Ocean</a:t>
            </a:r>
            <a:endParaRPr b="0" lang="fr-FR" sz="28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2 millions d’échantillons/s</a:t>
            </a:r>
            <a:endParaRPr b="0" lang="fr-FR" sz="24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200 millions de timeseries</a:t>
            </a:r>
            <a:endParaRPr b="0" lang="fr-FR" sz="24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⇒ </a:t>
            </a: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~200 serveurs Prometheus</a:t>
            </a:r>
            <a:endParaRPr b="0" lang="fr-FR" sz="2400" spc="-1" strike="noStrike">
              <a:latin typeface="Arial"/>
            </a:endParaRPr>
          </a:p>
        </p:txBody>
      </p:sp>
      <p:pic>
        <p:nvPicPr>
          <p:cNvPr id="276" name="" descr=""/>
          <p:cNvPicPr/>
          <p:nvPr/>
        </p:nvPicPr>
        <p:blipFill>
          <a:blip r:embed="rId1"/>
          <a:stretch/>
        </p:blipFill>
        <p:spPr>
          <a:xfrm>
            <a:off x="8784000" y="4392000"/>
            <a:ext cx="3383280" cy="188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4" dur="indefinite" restart="never" nodeType="tmRoot">
          <p:childTnLst>
            <p:seq>
              <p:cTn id="35" dur="indefinite" nodeType="mainSeq">
                <p:childTnLst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Performances (2/3)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278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Dépendent grandement de la quantité de métriques stockées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Best practices Prometheus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Métriques stockées sur des </a:t>
            </a:r>
            <a:r>
              <a:rPr b="1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disques locaux</a:t>
            </a: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 et de </a:t>
            </a:r>
            <a:r>
              <a:rPr b="1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type SSD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Par défaut, 15 jours de rétention max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Possible d’étendre cette limite</a:t>
            </a:r>
            <a:endParaRPr b="0" lang="fr-FR" sz="2800" spc="-1" strike="noStrike">
              <a:latin typeface="Arial"/>
            </a:endParaRPr>
          </a:p>
          <a:p>
            <a:pPr lvl="3" marL="864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mais « Prometheus n’est pas fait pour ça »</a:t>
            </a:r>
            <a:endParaRPr b="0" lang="fr-FR" sz="2800" spc="-1" strike="noStrike">
              <a:latin typeface="Arial"/>
            </a:endParaRPr>
          </a:p>
        </p:txBody>
      </p:sp>
    </p:spTree>
  </p:cSld>
  <p:timing>
    <p:tnLst>
      <p:par>
        <p:cTn id="40" dur="indefinite" restart="never" nodeType="tmRoot">
          <p:childTnLst>
            <p:seq>
              <p:cTn id="4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Performances (3/3)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Workaround 1a ⇒ grossir les disques tant qu’on peut 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couteux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pas extensible à l’infini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au delà de 2-3 mois, ça commence à devenir compliqué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</p:txBody>
      </p:sp>
    </p:spTree>
  </p:cSld>
  <p:timing>
    <p:tnLst>
      <p:par>
        <p:cTn id="42" dur="indefinite" restart="never" nodeType="tmRoot">
          <p:childTnLst>
            <p:seq>
              <p:cTn id="4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Performances (3/3)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Workaround 1a ⇒ grossir les disques tant qu’on peut 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couteux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pas extensible à l’infini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au delà de 2-3 mois, ça commence à devenir compliqué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Workaround 1b ⇒ déporter vers du stockage distant 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pas supporté par Prometheus</a:t>
            </a:r>
            <a:endParaRPr b="0" lang="fr-FR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Devs farouchement opposés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</p:txBody>
      </p:sp>
    </p:spTree>
  </p:cSld>
  <p:timing>
    <p:tnLst>
      <p:par>
        <p:cTn id="44" dur="indefinite" restart="never" nodeType="tmRoot">
          <p:childTnLst>
            <p:seq>
              <p:cTn id="4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Failure domains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On n’a pas tous les mêmes besoins que Digital Ocean (ouf!)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Pour autant, vous allez sûrement devoir gérer plusieurs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Dans les bonnes pratiques</a:t>
            </a:r>
            <a:endParaRPr b="0" lang="fr-FR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1 serveur minimum par  « Failure Domain »</a:t>
            </a:r>
            <a:endParaRPr b="0" lang="fr-FR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1 Failure Domain = 1 datacenter (voire 1 cluster)</a:t>
            </a:r>
            <a:endParaRPr b="0" lang="fr-FR" sz="2800" spc="-1" strike="noStrike">
              <a:latin typeface="Arial"/>
            </a:endParaRPr>
          </a:p>
        </p:txBody>
      </p:sp>
      <p:pic>
        <p:nvPicPr>
          <p:cNvPr id="285" name="" descr=""/>
          <p:cNvPicPr/>
          <p:nvPr/>
        </p:nvPicPr>
        <p:blipFill>
          <a:blip r:embed="rId1"/>
          <a:stretch/>
        </p:blipFill>
        <p:spPr>
          <a:xfrm>
            <a:off x="9999000" y="2013840"/>
            <a:ext cx="872640" cy="865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6" dur="indefinite" restart="never" nodeType="tmRoot">
          <p:childTnLst>
            <p:seq>
              <p:cTn id="4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Problème n°2 : Répartition manuelle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Plusieurs serveurs            ⇒ plusieurs sources de données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Point « Captain Obvious » :</a:t>
            </a:r>
            <a:endParaRPr b="0" lang="fr-FR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Il est </a:t>
            </a:r>
            <a:r>
              <a:rPr b="1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déconseillé</a:t>
            </a: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 de stocker des métriques que vous souhaitez corréler sur des serveurs Prometheus </a:t>
            </a:r>
            <a:r>
              <a:rPr b="1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différents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</p:txBody>
      </p:sp>
      <p:pic>
        <p:nvPicPr>
          <p:cNvPr id="288" name="" descr=""/>
          <p:cNvPicPr/>
          <p:nvPr/>
        </p:nvPicPr>
        <p:blipFill>
          <a:blip r:embed="rId1"/>
          <a:stretch/>
        </p:blipFill>
        <p:spPr>
          <a:xfrm>
            <a:off x="4692600" y="3816000"/>
            <a:ext cx="2807280" cy="2807280"/>
          </a:xfrm>
          <a:prstGeom prst="rect">
            <a:avLst/>
          </a:prstGeom>
          <a:ln>
            <a:noFill/>
          </a:ln>
        </p:spPr>
      </p:pic>
      <p:pic>
        <p:nvPicPr>
          <p:cNvPr id="289" name="" descr=""/>
          <p:cNvPicPr/>
          <p:nvPr/>
        </p:nvPicPr>
        <p:blipFill>
          <a:blip r:embed="rId2"/>
          <a:stretch/>
        </p:blipFill>
        <p:spPr>
          <a:xfrm>
            <a:off x="4026240" y="1152000"/>
            <a:ext cx="725400" cy="71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8" dur="indefinite" restart="never" nodeType="tmRoot">
          <p:childTnLst>
            <p:seq>
              <p:cTn id="4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2613960" y="4285080"/>
            <a:ext cx="2353680" cy="1474560"/>
          </a:xfrm>
          <a:prstGeom prst="rect">
            <a:avLst/>
          </a:prstGeom>
          <a:solidFill>
            <a:srgbClr val="f8aa97"/>
          </a:solidFill>
          <a:ln>
            <a:solidFill>
              <a:srgbClr val="ef413d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91" name="CustomShape 2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Workaround 2a : Agréger tout ça dans Grafana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292" name="CustomShape 3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3" name="" descr=""/>
          <p:cNvPicPr/>
          <p:nvPr/>
        </p:nvPicPr>
        <p:blipFill>
          <a:blip r:embed="rId1"/>
          <a:stretch/>
        </p:blipFill>
        <p:spPr>
          <a:xfrm>
            <a:off x="936000" y="1514160"/>
            <a:ext cx="1079640" cy="1077480"/>
          </a:xfrm>
          <a:prstGeom prst="rect">
            <a:avLst/>
          </a:prstGeom>
          <a:ln>
            <a:noFill/>
          </a:ln>
        </p:spPr>
      </p:pic>
      <p:pic>
        <p:nvPicPr>
          <p:cNvPr id="294" name="" descr=""/>
          <p:cNvPicPr/>
          <p:nvPr/>
        </p:nvPicPr>
        <p:blipFill>
          <a:blip r:embed="rId2"/>
          <a:stretch/>
        </p:blipFill>
        <p:spPr>
          <a:xfrm>
            <a:off x="2736000" y="4392360"/>
            <a:ext cx="1015920" cy="1007280"/>
          </a:xfrm>
          <a:prstGeom prst="rect">
            <a:avLst/>
          </a:prstGeom>
          <a:ln>
            <a:noFill/>
          </a:ln>
        </p:spPr>
      </p:pic>
      <p:pic>
        <p:nvPicPr>
          <p:cNvPr id="295" name="" descr=""/>
          <p:cNvPicPr/>
          <p:nvPr/>
        </p:nvPicPr>
        <p:blipFill>
          <a:blip r:embed="rId3"/>
          <a:stretch/>
        </p:blipFill>
        <p:spPr>
          <a:xfrm>
            <a:off x="2613960" y="3240000"/>
            <a:ext cx="1417680" cy="1044720"/>
          </a:xfrm>
          <a:prstGeom prst="rect">
            <a:avLst/>
          </a:prstGeom>
          <a:ln>
            <a:noFill/>
          </a:ln>
        </p:spPr>
      </p:pic>
      <p:pic>
        <p:nvPicPr>
          <p:cNvPr id="296" name="" descr=""/>
          <p:cNvPicPr/>
          <p:nvPr/>
        </p:nvPicPr>
        <p:blipFill>
          <a:blip r:embed="rId4"/>
          <a:srcRect l="29694" t="0" r="30791" b="30750"/>
          <a:stretch/>
        </p:blipFill>
        <p:spPr>
          <a:xfrm>
            <a:off x="3744000" y="3168720"/>
            <a:ext cx="1201320" cy="1078920"/>
          </a:xfrm>
          <a:prstGeom prst="rect">
            <a:avLst/>
          </a:prstGeom>
          <a:ln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2664360" y="5400000"/>
            <a:ext cx="2375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800" spc="-1" strike="noStrike">
                <a:latin typeface="Arial"/>
              </a:rPr>
              <a:t>Cluster AKS EU 1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34640" y="6408000"/>
            <a:ext cx="10449000" cy="34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800" spc="-1" strike="noStrike" u="sng">
                <a:solidFill>
                  <a:srgbClr val="0000ff"/>
                </a:solidFill>
                <a:uFillTx/>
                <a:latin typeface="Arial"/>
                <a:hlinkClick r:id="rId5"/>
              </a:rPr>
              <a:t>https://blog.zwindler.fr/2018/12/18/jai-teste-pour-vous-aks-la-plateforme-kubernetes-managee-dazure/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1476000" y="2592000"/>
            <a:ext cx="1260000" cy="230400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18440" rIns="118440" tIns="73440" bIns="73440" anchor="ctr"/>
          <a:p>
            <a:pPr algn="ctr">
              <a:lnSpc>
                <a:spcPct val="100000"/>
              </a:lnSpc>
            </a:pPr>
            <a:r>
              <a:rPr b="0" lang="fr-FR" sz="1800" spc="-1" strike="noStrike">
                <a:latin typeface="Arial"/>
              </a:rPr>
              <a:t>HTTP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00" name="CustomShape 7"/>
          <p:cNvSpPr/>
          <p:nvPr/>
        </p:nvSpPr>
        <p:spPr>
          <a:xfrm>
            <a:off x="6861960" y="4284360"/>
            <a:ext cx="2353680" cy="1475280"/>
          </a:xfrm>
          <a:prstGeom prst="rect">
            <a:avLst/>
          </a:prstGeom>
          <a:solidFill>
            <a:srgbClr val="f8aa97"/>
          </a:solidFill>
          <a:ln>
            <a:solidFill>
              <a:srgbClr val="ef413d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301" name="" descr=""/>
          <p:cNvPicPr/>
          <p:nvPr/>
        </p:nvPicPr>
        <p:blipFill>
          <a:blip r:embed="rId6"/>
          <a:stretch/>
        </p:blipFill>
        <p:spPr>
          <a:xfrm>
            <a:off x="6984000" y="4391640"/>
            <a:ext cx="1015920" cy="1007280"/>
          </a:xfrm>
          <a:prstGeom prst="rect">
            <a:avLst/>
          </a:prstGeom>
          <a:ln>
            <a:noFill/>
          </a:ln>
        </p:spPr>
      </p:pic>
      <p:pic>
        <p:nvPicPr>
          <p:cNvPr id="302" name="" descr=""/>
          <p:cNvPicPr/>
          <p:nvPr/>
        </p:nvPicPr>
        <p:blipFill>
          <a:blip r:embed="rId7"/>
          <a:stretch/>
        </p:blipFill>
        <p:spPr>
          <a:xfrm>
            <a:off x="6861960" y="3239280"/>
            <a:ext cx="1417680" cy="1044720"/>
          </a:xfrm>
          <a:prstGeom prst="rect">
            <a:avLst/>
          </a:prstGeom>
          <a:ln>
            <a:noFill/>
          </a:ln>
        </p:spPr>
      </p:pic>
      <p:pic>
        <p:nvPicPr>
          <p:cNvPr id="303" name="" descr=""/>
          <p:cNvPicPr/>
          <p:nvPr/>
        </p:nvPicPr>
        <p:blipFill>
          <a:blip r:embed="rId8"/>
          <a:srcRect l="29694" t="0" r="30791" b="30750"/>
          <a:stretch/>
        </p:blipFill>
        <p:spPr>
          <a:xfrm>
            <a:off x="7992000" y="3168000"/>
            <a:ext cx="1201320" cy="1078920"/>
          </a:xfrm>
          <a:prstGeom prst="rect">
            <a:avLst/>
          </a:prstGeom>
          <a:ln>
            <a:noFill/>
          </a:ln>
        </p:spPr>
      </p:pic>
      <p:sp>
        <p:nvSpPr>
          <p:cNvPr id="304" name="CustomShape 8"/>
          <p:cNvSpPr/>
          <p:nvPr/>
        </p:nvSpPr>
        <p:spPr>
          <a:xfrm>
            <a:off x="6909840" y="5399280"/>
            <a:ext cx="2125800" cy="36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800" spc="-1" strike="noStrike">
                <a:latin typeface="Arial"/>
              </a:rPr>
              <a:t>Cluster AKS US 2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05" name="CustomShape 9"/>
          <p:cNvSpPr/>
          <p:nvPr/>
        </p:nvSpPr>
        <p:spPr>
          <a:xfrm>
            <a:off x="2016000" y="2053080"/>
            <a:ext cx="4968000" cy="2842200"/>
          </a:xfrm>
          <a:prstGeom prst="curvedConnector3">
            <a:avLst>
              <a:gd name="adj1" fmla="val 59952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CustomShape 10"/>
          <p:cNvSpPr/>
          <p:nvPr/>
        </p:nvSpPr>
        <p:spPr>
          <a:xfrm flipV="1">
            <a:off x="3752280" y="4248000"/>
            <a:ext cx="592560" cy="64800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11"/>
          <p:cNvSpPr/>
          <p:nvPr/>
        </p:nvSpPr>
        <p:spPr>
          <a:xfrm flipV="1">
            <a:off x="8000280" y="4247280"/>
            <a:ext cx="592560" cy="64800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0" dur="indefinite" restart="never" nodeType="tmRoot">
          <p:childTnLst>
            <p:seq>
              <p:cTn id="51" dur="indefinite" nodeType="mainSeq">
                <p:childTnLst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Workaround 2b : la Fédération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09" name="CustomShape 2"/>
          <p:cNvSpPr/>
          <p:nvPr/>
        </p:nvSpPr>
        <p:spPr>
          <a:xfrm>
            <a:off x="838080" y="1310760"/>
            <a:ext cx="10507320" cy="524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Réponse des Devs Prometheus : Fédération</a:t>
            </a:r>
            <a:endParaRPr b="0" lang="fr-FR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Prometheus « racine » collecte les données des « feuilles »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« Ça fonctionne »</a:t>
            </a:r>
            <a:endParaRPr b="0" lang="fr-FR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(mais attention à la charge sur le Prometheus racine !)</a:t>
            </a:r>
            <a:endParaRPr b="0" lang="fr-FR" sz="2800" spc="-1" strike="noStrike">
              <a:latin typeface="Arial"/>
            </a:endParaRPr>
          </a:p>
        </p:txBody>
      </p:sp>
      <p:pic>
        <p:nvPicPr>
          <p:cNvPr id="310" name="" descr=""/>
          <p:cNvPicPr/>
          <p:nvPr/>
        </p:nvPicPr>
        <p:blipFill>
          <a:blip r:embed="rId1"/>
          <a:stretch/>
        </p:blipFill>
        <p:spPr>
          <a:xfrm>
            <a:off x="1440000" y="2664000"/>
            <a:ext cx="1079640" cy="1077480"/>
          </a:xfrm>
          <a:prstGeom prst="rect">
            <a:avLst/>
          </a:prstGeom>
          <a:ln>
            <a:noFill/>
          </a:ln>
        </p:spPr>
      </p:pic>
      <p:pic>
        <p:nvPicPr>
          <p:cNvPr id="311" name="" descr=""/>
          <p:cNvPicPr/>
          <p:nvPr/>
        </p:nvPicPr>
        <p:blipFill>
          <a:blip r:embed="rId2"/>
          <a:stretch/>
        </p:blipFill>
        <p:spPr>
          <a:xfrm>
            <a:off x="3375720" y="4392360"/>
            <a:ext cx="1015920" cy="1007280"/>
          </a:xfrm>
          <a:prstGeom prst="rect">
            <a:avLst/>
          </a:prstGeom>
          <a:ln>
            <a:noFill/>
          </a:ln>
        </p:spPr>
      </p:pic>
      <p:pic>
        <p:nvPicPr>
          <p:cNvPr id="312" name="" descr=""/>
          <p:cNvPicPr/>
          <p:nvPr/>
        </p:nvPicPr>
        <p:blipFill>
          <a:blip r:embed="rId3"/>
          <a:stretch/>
        </p:blipFill>
        <p:spPr>
          <a:xfrm>
            <a:off x="6984360" y="4391640"/>
            <a:ext cx="1015920" cy="1007280"/>
          </a:xfrm>
          <a:prstGeom prst="rect">
            <a:avLst/>
          </a:prstGeom>
          <a:ln>
            <a:noFill/>
          </a:ln>
        </p:spPr>
      </p:pic>
      <p:sp>
        <p:nvSpPr>
          <p:cNvPr id="313" name="CustomShape 3"/>
          <p:cNvSpPr/>
          <p:nvPr/>
        </p:nvSpPr>
        <p:spPr>
          <a:xfrm>
            <a:off x="2520000" y="3202920"/>
            <a:ext cx="2664000" cy="72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314" name="" descr=""/>
          <p:cNvPicPr/>
          <p:nvPr/>
        </p:nvPicPr>
        <p:blipFill>
          <a:blip r:embed="rId4"/>
          <a:stretch/>
        </p:blipFill>
        <p:spPr>
          <a:xfrm>
            <a:off x="5184000" y="2700000"/>
            <a:ext cx="1015920" cy="1007280"/>
          </a:xfrm>
          <a:prstGeom prst="rect">
            <a:avLst/>
          </a:prstGeom>
          <a:ln>
            <a:noFill/>
          </a:ln>
        </p:spPr>
      </p:pic>
      <p:sp>
        <p:nvSpPr>
          <p:cNvPr id="315" name="CustomShape 4"/>
          <p:cNvSpPr/>
          <p:nvPr/>
        </p:nvSpPr>
        <p:spPr>
          <a:xfrm flipH="1">
            <a:off x="4391280" y="3707640"/>
            <a:ext cx="1299960" cy="118836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CustomShape 5"/>
          <p:cNvSpPr/>
          <p:nvPr/>
        </p:nvSpPr>
        <p:spPr>
          <a:xfrm>
            <a:off x="5691960" y="3707640"/>
            <a:ext cx="1292400" cy="118764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317" name="" descr=""/>
          <p:cNvPicPr/>
          <p:nvPr/>
        </p:nvPicPr>
        <p:blipFill>
          <a:blip r:embed="rId5"/>
          <a:srcRect l="29694" t="0" r="30791" b="30750"/>
          <a:stretch/>
        </p:blipFill>
        <p:spPr>
          <a:xfrm>
            <a:off x="1462320" y="4356720"/>
            <a:ext cx="1201320" cy="1078920"/>
          </a:xfrm>
          <a:prstGeom prst="rect">
            <a:avLst/>
          </a:prstGeom>
          <a:ln>
            <a:noFill/>
          </a:ln>
        </p:spPr>
      </p:pic>
      <p:pic>
        <p:nvPicPr>
          <p:cNvPr id="318" name="" descr=""/>
          <p:cNvPicPr/>
          <p:nvPr/>
        </p:nvPicPr>
        <p:blipFill>
          <a:blip r:embed="rId6"/>
          <a:srcRect l="29694" t="0" r="30791" b="30750"/>
          <a:stretch/>
        </p:blipFill>
        <p:spPr>
          <a:xfrm>
            <a:off x="8784000" y="4356000"/>
            <a:ext cx="1201320" cy="1078920"/>
          </a:xfrm>
          <a:prstGeom prst="rect">
            <a:avLst/>
          </a:prstGeom>
          <a:ln>
            <a:noFill/>
          </a:ln>
        </p:spPr>
      </p:pic>
      <p:sp>
        <p:nvSpPr>
          <p:cNvPr id="319" name="CustomShape 6"/>
          <p:cNvSpPr/>
          <p:nvPr/>
        </p:nvSpPr>
        <p:spPr>
          <a:xfrm>
            <a:off x="8000640" y="4895280"/>
            <a:ext cx="783360" cy="36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CustomShape 7"/>
          <p:cNvSpPr/>
          <p:nvPr/>
        </p:nvSpPr>
        <p:spPr>
          <a:xfrm flipH="1">
            <a:off x="2663280" y="4896000"/>
            <a:ext cx="711720" cy="36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68" dur="indefinite" restart="never" nodeType="tmRoot">
          <p:childTnLst>
            <p:seq>
              <p:cTn id="6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" descr=""/>
          <p:cNvPicPr/>
          <p:nvPr/>
        </p:nvPicPr>
        <p:blipFill>
          <a:blip r:embed="rId1"/>
          <a:srcRect l="12848" t="2052" r="0" b="0"/>
          <a:stretch/>
        </p:blipFill>
        <p:spPr>
          <a:xfrm>
            <a:off x="0" y="0"/>
            <a:ext cx="12263400" cy="6891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Problème n°3 : SPOF ! 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22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Un seul serveur Prometheus == on a un SPOF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Réponse des Devs Prometheus : « easy, on double tout »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2           identiques par « failure domain »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⇒ </a:t>
            </a: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Toutes les cibles sont scrappées 2 fois (CPU ++)</a:t>
            </a:r>
            <a:endParaRPr b="0" lang="fr-FR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⇒ </a:t>
            </a: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2 sources de données « théoriquement identiques »</a:t>
            </a:r>
            <a:endParaRPr b="0" lang="fr-FR" sz="2800" spc="-1" strike="noStrike">
              <a:latin typeface="Arial"/>
            </a:endParaRPr>
          </a:p>
        </p:txBody>
      </p:sp>
      <p:pic>
        <p:nvPicPr>
          <p:cNvPr id="323" name="" descr=""/>
          <p:cNvPicPr/>
          <p:nvPr/>
        </p:nvPicPr>
        <p:blipFill>
          <a:blip r:embed="rId1"/>
          <a:stretch/>
        </p:blipFill>
        <p:spPr>
          <a:xfrm>
            <a:off x="1656000" y="3024000"/>
            <a:ext cx="725400" cy="71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0" dur="indefinite" restart="never" nodeType="tmRoot">
          <p:childTnLst>
            <p:seq>
              <p:cTn id="7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Workarond 3a : Tout dans Grafana BIS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On double tout dans Grafana !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On a déjà autant de graphes que de sources...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On en est plus à ça près !</a:t>
            </a:r>
            <a:endParaRPr b="0" lang="fr-FR" sz="2800" spc="-1" strike="noStrike"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1"/>
          <a:stretch/>
        </p:blipFill>
        <p:spPr>
          <a:xfrm>
            <a:off x="8130600" y="3276000"/>
            <a:ext cx="2813040" cy="1583280"/>
          </a:xfrm>
          <a:prstGeom prst="rect">
            <a:avLst/>
          </a:prstGeom>
          <a:ln>
            <a:noFill/>
          </a:ln>
        </p:spPr>
      </p:pic>
      <p:pic>
        <p:nvPicPr>
          <p:cNvPr id="327" name="" descr=""/>
          <p:cNvPicPr/>
          <p:nvPr/>
        </p:nvPicPr>
        <p:blipFill>
          <a:blip r:embed="rId2"/>
          <a:stretch/>
        </p:blipFill>
        <p:spPr>
          <a:xfrm>
            <a:off x="5904000" y="1404360"/>
            <a:ext cx="1009440" cy="1007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2" dur="indefinite" restart="never" nodeType="tmRoot">
          <p:childTnLst>
            <p:seq>
              <p:cTn id="73" dur="indefinite" nodeType="mainSeq">
                <p:childTnLst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Workarond 3b : Loadbalancer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Postulat : les données           sont identiques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Si on met un loadbalancer L7 devant les</a:t>
            </a:r>
            <a:endParaRPr b="0" lang="fr-FR" sz="2800" spc="-1" strike="noStrike">
              <a:latin typeface="Arial"/>
            </a:endParaRPr>
          </a:p>
          <a:p>
            <a:pPr lvl="2" marL="648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HA en cas de panne</a:t>
            </a:r>
            <a:endParaRPr b="0" lang="fr-FR" sz="2800" spc="-1" strike="noStrike">
              <a:latin typeface="Arial"/>
            </a:endParaRPr>
          </a:p>
          <a:p>
            <a:pPr lvl="2" marL="648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Distribue la charge PromQL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FBI : Fausse Bonne Idée !</a:t>
            </a:r>
            <a:endParaRPr b="0" lang="fr-FR" sz="2800" spc="-1" strike="noStrike">
              <a:latin typeface="Arial"/>
            </a:endParaRPr>
          </a:p>
          <a:p>
            <a:pPr lvl="2" marL="648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IRL ⇒ Les données ne sont pas identiques </a:t>
            </a:r>
            <a:endParaRPr b="0" lang="fr-FR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(en cas de panne par exemple, on aura un « trou »)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</p:txBody>
      </p:sp>
      <p:pic>
        <p:nvPicPr>
          <p:cNvPr id="330" name="" descr=""/>
          <p:cNvPicPr/>
          <p:nvPr/>
        </p:nvPicPr>
        <p:blipFill>
          <a:blip r:embed="rId1"/>
          <a:stretch/>
        </p:blipFill>
        <p:spPr>
          <a:xfrm>
            <a:off x="4530240" y="1152000"/>
            <a:ext cx="725400" cy="719280"/>
          </a:xfrm>
          <a:prstGeom prst="rect">
            <a:avLst/>
          </a:prstGeom>
          <a:ln>
            <a:noFill/>
          </a:ln>
        </p:spPr>
      </p:pic>
      <p:pic>
        <p:nvPicPr>
          <p:cNvPr id="331" name="" descr=""/>
          <p:cNvPicPr/>
          <p:nvPr/>
        </p:nvPicPr>
        <p:blipFill>
          <a:blip r:embed="rId2"/>
          <a:stretch/>
        </p:blipFill>
        <p:spPr>
          <a:xfrm>
            <a:off x="7410240" y="2160360"/>
            <a:ext cx="725400" cy="71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8" dur="indefinite" restart="never" nodeType="tmRoot">
          <p:childTnLst>
            <p:seq>
              <p:cTn id="7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841680" y="1122480"/>
            <a:ext cx="10517760" cy="347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3" name="" descr=""/>
          <p:cNvPicPr/>
          <p:nvPr/>
        </p:nvPicPr>
        <p:blipFill>
          <a:blip r:embed="rId1"/>
          <a:srcRect l="9520" t="1122" r="6959" b="23339"/>
          <a:stretch/>
        </p:blipFill>
        <p:spPr>
          <a:xfrm>
            <a:off x="3036960" y="3168360"/>
            <a:ext cx="6119640" cy="3689280"/>
          </a:xfrm>
          <a:prstGeom prst="rect">
            <a:avLst/>
          </a:prstGeom>
          <a:ln>
            <a:noFill/>
          </a:ln>
        </p:spPr>
      </p:pic>
      <p:sp>
        <p:nvSpPr>
          <p:cNvPr id="334" name="CustomShape 2"/>
          <p:cNvSpPr/>
          <p:nvPr/>
        </p:nvSpPr>
        <p:spPr>
          <a:xfrm>
            <a:off x="609480" y="273600"/>
            <a:ext cx="10968120" cy="530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fr-FR" sz="5400" spc="-1" strike="noStrike">
                <a:solidFill>
                  <a:srgbClr val="000000"/>
                </a:solidFill>
                <a:latin typeface="Arial"/>
                <a:ea typeface="DejaVu Sans"/>
              </a:rPr>
              <a:t>Thanos vous veut du bien</a:t>
            </a:r>
            <a:endParaRPr b="0" lang="fr-FR" sz="5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5400" spc="-1" strike="noStrike">
              <a:latin typeface="Arial"/>
            </a:endParaRPr>
          </a:p>
        </p:txBody>
      </p:sp>
    </p:spTree>
  </p:cSld>
  <p:timing>
    <p:tnLst>
      <p:par>
        <p:cTn id="80" dur="indefinite" restart="never" nodeType="tmRoot">
          <p:childTnLst>
            <p:seq>
              <p:cTn id="8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Thanos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Outil open source</a:t>
            </a:r>
            <a:endParaRPr b="0" lang="fr-FR" sz="2800" spc="-1" strike="noStrike">
              <a:latin typeface="Arial"/>
            </a:endParaRPr>
          </a:p>
          <a:p>
            <a:pPr lvl="2" marL="648000" indent="-2156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Développé par Improbable depuis nov. 2017</a:t>
            </a:r>
            <a:endParaRPr b="0" lang="fr-FR" sz="2400" spc="-1" strike="noStrike">
              <a:latin typeface="Arial"/>
            </a:endParaRPr>
          </a:p>
          <a:p>
            <a:pPr lvl="2" marL="648000" indent="-2156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Intégré à la CNCF en août 2019</a:t>
            </a:r>
            <a:endParaRPr b="0" lang="fr-FR" sz="2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</a:pPr>
            <a:r>
              <a:rPr b="0" lang="fr-FR" sz="2600" spc="-1" strike="noStrike">
                <a:solidFill>
                  <a:srgbClr val="000000"/>
                </a:solidFill>
                <a:latin typeface="Ubuntu"/>
                <a:ea typeface="DejaVu Sans"/>
              </a:rPr>
              <a:t>« Prometheus at scale » </a:t>
            </a:r>
            <a:endParaRPr b="0" lang="fr-FR" sz="2600" spc="-1" strike="noStrike">
              <a:latin typeface="Arial"/>
            </a:endParaRPr>
          </a:p>
          <a:p>
            <a:pPr lvl="2" marL="648000" indent="-2156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100 % compatible avec Prometheus + écosystème</a:t>
            </a:r>
            <a:endParaRPr b="0" lang="fr-FR" sz="2400" spc="-1" strike="noStrike">
              <a:latin typeface="Arial"/>
            </a:endParaRPr>
          </a:p>
          <a:p>
            <a:pPr lvl="2" marL="648000" indent="-2156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Rétention « infinie » (externalisation S3)</a:t>
            </a:r>
            <a:endParaRPr b="0" lang="fr-FR" sz="2400" spc="-1" strike="noStrike">
              <a:latin typeface="Arial"/>
            </a:endParaRPr>
          </a:p>
          <a:p>
            <a:pPr lvl="2" marL="648000" indent="-2156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Corrélation de plusieurs Prometheus + gestion des replicas </a:t>
            </a:r>
            <a:endParaRPr b="0" lang="fr-FR" sz="2400" spc="-1" strike="noStrike">
              <a:latin typeface="Arial"/>
            </a:endParaRPr>
          </a:p>
          <a:p>
            <a:pPr lvl="2" marL="648000" indent="-2156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Downsampling</a:t>
            </a:r>
            <a:endParaRPr b="0" lang="fr-FR" sz="2400" spc="-1" strike="noStrike">
              <a:latin typeface="Arial"/>
            </a:endParaRPr>
          </a:p>
        </p:txBody>
      </p:sp>
      <p:pic>
        <p:nvPicPr>
          <p:cNvPr id="337" name="" descr=""/>
          <p:cNvPicPr/>
          <p:nvPr/>
        </p:nvPicPr>
        <p:blipFill>
          <a:blip r:embed="rId1"/>
          <a:stretch/>
        </p:blipFill>
        <p:spPr>
          <a:xfrm>
            <a:off x="9864000" y="1152000"/>
            <a:ext cx="2159640" cy="2159640"/>
          </a:xfrm>
          <a:prstGeom prst="rect">
            <a:avLst/>
          </a:prstGeom>
          <a:ln>
            <a:noFill/>
          </a:ln>
        </p:spPr>
      </p:pic>
      <p:sp>
        <p:nvSpPr>
          <p:cNvPr id="338" name="CustomShape 3"/>
          <p:cNvSpPr/>
          <p:nvPr/>
        </p:nvSpPr>
        <p:spPr>
          <a:xfrm>
            <a:off x="648000" y="6480000"/>
            <a:ext cx="528876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 u="sng">
                <a:solidFill>
                  <a:srgbClr val="0000ff"/>
                </a:solidFill>
                <a:uFillTx/>
                <a:latin typeface="Arial"/>
                <a:hlinkClick r:id="rId2"/>
              </a:rPr>
              <a:t>https://improbable.io/blog/improbable-donates-thanos-to-cloud-native-computing-foundation</a:t>
            </a:r>
            <a:endParaRPr b="0" lang="fr-FR" sz="1000" spc="-1" strike="noStrike">
              <a:latin typeface="Arial"/>
            </a:endParaRPr>
          </a:p>
        </p:txBody>
      </p:sp>
    </p:spTree>
  </p:cSld>
  <p:timing>
    <p:tnLst>
      <p:par>
        <p:cTn id="82" dur="indefinite" restart="never" nodeType="tmRoot">
          <p:childTnLst>
            <p:seq>
              <p:cTn id="8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Principe de Thanos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3"/>
          <p:cNvSpPr/>
          <p:nvPr/>
        </p:nvSpPr>
        <p:spPr>
          <a:xfrm>
            <a:off x="288000" y="6463440"/>
            <a:ext cx="319932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https://improbable.io/blog/thanos-prometheus-at-scale</a:t>
            </a:r>
            <a:endParaRPr b="0" lang="fr-FR" sz="1000" spc="-1" strike="noStrike">
              <a:latin typeface="Arial"/>
            </a:endParaRPr>
          </a:p>
        </p:txBody>
      </p:sp>
      <p:grpSp>
        <p:nvGrpSpPr>
          <p:cNvPr id="342" name="Group 4"/>
          <p:cNvGrpSpPr/>
          <p:nvPr/>
        </p:nvGrpSpPr>
        <p:grpSpPr>
          <a:xfrm>
            <a:off x="2303280" y="3384000"/>
            <a:ext cx="2736000" cy="2663640"/>
            <a:chOff x="2303280" y="3384000"/>
            <a:chExt cx="2736000" cy="2663640"/>
          </a:xfrm>
        </p:grpSpPr>
        <p:sp>
          <p:nvSpPr>
            <p:cNvPr id="343" name="CustomShape 5"/>
            <p:cNvSpPr/>
            <p:nvPr/>
          </p:nvSpPr>
          <p:spPr>
            <a:xfrm>
              <a:off x="2447280" y="410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44" name="" descr=""/>
            <p:cNvPicPr/>
            <p:nvPr/>
          </p:nvPicPr>
          <p:blipFill>
            <a:blip r:embed="rId2"/>
            <a:stretch/>
          </p:blipFill>
          <p:spPr>
            <a:xfrm>
              <a:off x="2591280" y="432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45" name="CustomShape 6"/>
            <p:cNvSpPr/>
            <p:nvPr/>
          </p:nvSpPr>
          <p:spPr>
            <a:xfrm>
              <a:off x="3959280" y="482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46" name="CustomShape 7"/>
            <p:cNvSpPr/>
            <p:nvPr/>
          </p:nvSpPr>
          <p:spPr>
            <a:xfrm>
              <a:off x="3255480" y="5688000"/>
              <a:ext cx="17838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replica=2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47" name="CustomShape 8"/>
            <p:cNvSpPr/>
            <p:nvPr/>
          </p:nvSpPr>
          <p:spPr>
            <a:xfrm>
              <a:off x="2303280" y="374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48" name="" descr=""/>
            <p:cNvPicPr/>
            <p:nvPr/>
          </p:nvPicPr>
          <p:blipFill>
            <a:blip r:embed="rId3"/>
            <a:stretch/>
          </p:blipFill>
          <p:spPr>
            <a:xfrm>
              <a:off x="2447280" y="396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49" name="CustomShape 9"/>
            <p:cNvSpPr/>
            <p:nvPr/>
          </p:nvSpPr>
          <p:spPr>
            <a:xfrm>
              <a:off x="3815280" y="446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50" name="CustomShape 10"/>
            <p:cNvSpPr/>
            <p:nvPr/>
          </p:nvSpPr>
          <p:spPr>
            <a:xfrm>
              <a:off x="2333520" y="3384000"/>
              <a:ext cx="263448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Prometheus AKS 1 EU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51" name="CustomShape 11"/>
            <p:cNvSpPr/>
            <p:nvPr/>
          </p:nvSpPr>
          <p:spPr>
            <a:xfrm>
              <a:off x="3111480" y="5328000"/>
              <a:ext cx="178344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replica=1</a:t>
              </a:r>
              <a:endParaRPr b="0" lang="fr-FR" sz="1800" spc="-1" strike="noStrike">
                <a:latin typeface="Arial"/>
              </a:endParaRPr>
            </a:p>
          </p:txBody>
        </p:sp>
      </p:grpSp>
      <p:grpSp>
        <p:nvGrpSpPr>
          <p:cNvPr id="352" name="Group 12"/>
          <p:cNvGrpSpPr/>
          <p:nvPr/>
        </p:nvGrpSpPr>
        <p:grpSpPr>
          <a:xfrm>
            <a:off x="6407640" y="3384000"/>
            <a:ext cx="2736000" cy="2663640"/>
            <a:chOff x="6407640" y="3384000"/>
            <a:chExt cx="2736000" cy="2663640"/>
          </a:xfrm>
        </p:grpSpPr>
        <p:sp>
          <p:nvSpPr>
            <p:cNvPr id="353" name="CustomShape 13"/>
            <p:cNvSpPr/>
            <p:nvPr/>
          </p:nvSpPr>
          <p:spPr>
            <a:xfrm>
              <a:off x="6551640" y="410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54" name="" descr=""/>
            <p:cNvPicPr/>
            <p:nvPr/>
          </p:nvPicPr>
          <p:blipFill>
            <a:blip r:embed="rId4"/>
            <a:stretch/>
          </p:blipFill>
          <p:spPr>
            <a:xfrm>
              <a:off x="6695640" y="432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55" name="CustomShape 14"/>
            <p:cNvSpPr/>
            <p:nvPr/>
          </p:nvSpPr>
          <p:spPr>
            <a:xfrm>
              <a:off x="8063640" y="482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56" name="CustomShape 15"/>
            <p:cNvSpPr/>
            <p:nvPr/>
          </p:nvSpPr>
          <p:spPr>
            <a:xfrm>
              <a:off x="7359840" y="5688000"/>
              <a:ext cx="17838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replica=2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57" name="CustomShape 16"/>
            <p:cNvSpPr/>
            <p:nvPr/>
          </p:nvSpPr>
          <p:spPr>
            <a:xfrm>
              <a:off x="6407640" y="374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58" name="" descr=""/>
            <p:cNvPicPr/>
            <p:nvPr/>
          </p:nvPicPr>
          <p:blipFill>
            <a:blip r:embed="rId5"/>
            <a:stretch/>
          </p:blipFill>
          <p:spPr>
            <a:xfrm>
              <a:off x="6551640" y="396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59" name="CustomShape 17"/>
            <p:cNvSpPr/>
            <p:nvPr/>
          </p:nvSpPr>
          <p:spPr>
            <a:xfrm>
              <a:off x="7919640" y="446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60" name="CustomShape 18"/>
            <p:cNvSpPr/>
            <p:nvPr/>
          </p:nvSpPr>
          <p:spPr>
            <a:xfrm>
              <a:off x="6437880" y="3384000"/>
              <a:ext cx="263412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Prometheus AKS 2 US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61" name="CustomShape 19"/>
            <p:cNvSpPr/>
            <p:nvPr/>
          </p:nvSpPr>
          <p:spPr>
            <a:xfrm>
              <a:off x="7215840" y="5328000"/>
              <a:ext cx="178344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replica=1</a:t>
              </a:r>
              <a:endParaRPr b="0" lang="fr-FR" sz="1800" spc="-1" strike="noStrike">
                <a:latin typeface="Arial"/>
              </a:endParaRPr>
            </a:p>
          </p:txBody>
        </p:sp>
      </p:grpSp>
      <p:pic>
        <p:nvPicPr>
          <p:cNvPr id="362" name="" descr=""/>
          <p:cNvPicPr/>
          <p:nvPr/>
        </p:nvPicPr>
        <p:blipFill>
          <a:blip r:embed="rId6"/>
          <a:stretch/>
        </p:blipFill>
        <p:spPr>
          <a:xfrm>
            <a:off x="936000" y="1514160"/>
            <a:ext cx="1079640" cy="1077480"/>
          </a:xfrm>
          <a:prstGeom prst="rect">
            <a:avLst/>
          </a:prstGeom>
          <a:ln>
            <a:noFill/>
          </a:ln>
        </p:spPr>
      </p:pic>
      <p:sp>
        <p:nvSpPr>
          <p:cNvPr id="363" name="CustomShape 20"/>
          <p:cNvSpPr/>
          <p:nvPr/>
        </p:nvSpPr>
        <p:spPr>
          <a:xfrm>
            <a:off x="1476000" y="2592000"/>
            <a:ext cx="827280" cy="212400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CustomShape 21"/>
          <p:cNvSpPr/>
          <p:nvPr/>
        </p:nvSpPr>
        <p:spPr>
          <a:xfrm>
            <a:off x="2016000" y="2053080"/>
            <a:ext cx="4391640" cy="2230920"/>
          </a:xfrm>
          <a:prstGeom prst="curvedConnector3">
            <a:avLst>
              <a:gd name="adj1" fmla="val 67827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84" dur="indefinite" restart="never" nodeType="tmRoot">
          <p:childTnLst>
            <p:seq>
              <p:cTn id="8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Principe de Thanos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66" name="CustomShape 2"/>
          <p:cNvSpPr/>
          <p:nvPr/>
        </p:nvSpPr>
        <p:spPr>
          <a:xfrm>
            <a:off x="838080" y="1310760"/>
            <a:ext cx="10507320" cy="502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ustomShape 3"/>
          <p:cNvSpPr/>
          <p:nvPr/>
        </p:nvSpPr>
        <p:spPr>
          <a:xfrm>
            <a:off x="288000" y="6463440"/>
            <a:ext cx="319932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https://improbable.io/blog/thanos-prometheus-at-scale</a:t>
            </a:r>
            <a:endParaRPr b="0" lang="fr-FR" sz="1000" spc="-1" strike="noStrike">
              <a:latin typeface="Arial"/>
            </a:endParaRPr>
          </a:p>
        </p:txBody>
      </p:sp>
      <p:grpSp>
        <p:nvGrpSpPr>
          <p:cNvPr id="368" name="Group 4"/>
          <p:cNvGrpSpPr/>
          <p:nvPr/>
        </p:nvGrpSpPr>
        <p:grpSpPr>
          <a:xfrm>
            <a:off x="2303280" y="3384000"/>
            <a:ext cx="2736000" cy="2663640"/>
            <a:chOff x="2303280" y="3384000"/>
            <a:chExt cx="2736000" cy="2663640"/>
          </a:xfrm>
        </p:grpSpPr>
        <p:sp>
          <p:nvSpPr>
            <p:cNvPr id="369" name="CustomShape 5"/>
            <p:cNvSpPr/>
            <p:nvPr/>
          </p:nvSpPr>
          <p:spPr>
            <a:xfrm>
              <a:off x="2447280" y="410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70" name="" descr=""/>
            <p:cNvPicPr/>
            <p:nvPr/>
          </p:nvPicPr>
          <p:blipFill>
            <a:blip r:embed="rId2"/>
            <a:stretch/>
          </p:blipFill>
          <p:spPr>
            <a:xfrm>
              <a:off x="2591280" y="432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71" name="CustomShape 6"/>
            <p:cNvSpPr/>
            <p:nvPr/>
          </p:nvSpPr>
          <p:spPr>
            <a:xfrm>
              <a:off x="3959280" y="482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72" name="CustomShape 7"/>
            <p:cNvSpPr/>
            <p:nvPr/>
          </p:nvSpPr>
          <p:spPr>
            <a:xfrm>
              <a:off x="3255480" y="5688000"/>
              <a:ext cx="17838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replica=2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73" name="CustomShape 8"/>
            <p:cNvSpPr/>
            <p:nvPr/>
          </p:nvSpPr>
          <p:spPr>
            <a:xfrm>
              <a:off x="2303280" y="374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74" name="" descr=""/>
            <p:cNvPicPr/>
            <p:nvPr/>
          </p:nvPicPr>
          <p:blipFill>
            <a:blip r:embed="rId3"/>
            <a:stretch/>
          </p:blipFill>
          <p:spPr>
            <a:xfrm>
              <a:off x="2447280" y="396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75" name="CustomShape 9"/>
            <p:cNvSpPr/>
            <p:nvPr/>
          </p:nvSpPr>
          <p:spPr>
            <a:xfrm>
              <a:off x="3815280" y="446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76" name="CustomShape 10"/>
            <p:cNvSpPr/>
            <p:nvPr/>
          </p:nvSpPr>
          <p:spPr>
            <a:xfrm>
              <a:off x="2333520" y="3384000"/>
              <a:ext cx="24894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Prometheus AKS 1 EU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77" name="CustomShape 11"/>
            <p:cNvSpPr/>
            <p:nvPr/>
          </p:nvSpPr>
          <p:spPr>
            <a:xfrm>
              <a:off x="3111480" y="5328000"/>
              <a:ext cx="178344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replica=1</a:t>
              </a:r>
              <a:endParaRPr b="0" lang="fr-FR" sz="1800" spc="-1" strike="noStrike">
                <a:latin typeface="Arial"/>
              </a:endParaRPr>
            </a:p>
          </p:txBody>
        </p:sp>
      </p:grpSp>
      <p:grpSp>
        <p:nvGrpSpPr>
          <p:cNvPr id="378" name="Group 12"/>
          <p:cNvGrpSpPr/>
          <p:nvPr/>
        </p:nvGrpSpPr>
        <p:grpSpPr>
          <a:xfrm>
            <a:off x="6407640" y="3384000"/>
            <a:ext cx="2736000" cy="2663640"/>
            <a:chOff x="6407640" y="3384000"/>
            <a:chExt cx="2736000" cy="2663640"/>
          </a:xfrm>
        </p:grpSpPr>
        <p:sp>
          <p:nvSpPr>
            <p:cNvPr id="379" name="CustomShape 13"/>
            <p:cNvSpPr/>
            <p:nvPr/>
          </p:nvSpPr>
          <p:spPr>
            <a:xfrm>
              <a:off x="6551640" y="410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80" name="" descr=""/>
            <p:cNvPicPr/>
            <p:nvPr/>
          </p:nvPicPr>
          <p:blipFill>
            <a:blip r:embed="rId4"/>
            <a:stretch/>
          </p:blipFill>
          <p:spPr>
            <a:xfrm>
              <a:off x="6695640" y="432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81" name="CustomShape 14"/>
            <p:cNvSpPr/>
            <p:nvPr/>
          </p:nvSpPr>
          <p:spPr>
            <a:xfrm>
              <a:off x="8063640" y="482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82" name="CustomShape 15"/>
            <p:cNvSpPr/>
            <p:nvPr/>
          </p:nvSpPr>
          <p:spPr>
            <a:xfrm>
              <a:off x="7359840" y="5688000"/>
              <a:ext cx="17838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replica=2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83" name="CustomShape 16"/>
            <p:cNvSpPr/>
            <p:nvPr/>
          </p:nvSpPr>
          <p:spPr>
            <a:xfrm>
              <a:off x="6407640" y="374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384" name="" descr=""/>
            <p:cNvPicPr/>
            <p:nvPr/>
          </p:nvPicPr>
          <p:blipFill>
            <a:blip r:embed="rId5"/>
            <a:stretch/>
          </p:blipFill>
          <p:spPr>
            <a:xfrm>
              <a:off x="6551640" y="396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385" name="CustomShape 17"/>
            <p:cNvSpPr/>
            <p:nvPr/>
          </p:nvSpPr>
          <p:spPr>
            <a:xfrm>
              <a:off x="7919640" y="446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86" name="CustomShape 18"/>
            <p:cNvSpPr/>
            <p:nvPr/>
          </p:nvSpPr>
          <p:spPr>
            <a:xfrm>
              <a:off x="6437880" y="3384000"/>
              <a:ext cx="24894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Prometheus AKS 2 US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387" name="CustomShape 19"/>
            <p:cNvSpPr/>
            <p:nvPr/>
          </p:nvSpPr>
          <p:spPr>
            <a:xfrm>
              <a:off x="7215840" y="5328000"/>
              <a:ext cx="178344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replica=1</a:t>
              </a:r>
              <a:endParaRPr b="0" lang="fr-FR" sz="1800" spc="-1" strike="noStrike">
                <a:latin typeface="Arial"/>
              </a:endParaRPr>
            </a:p>
          </p:txBody>
        </p:sp>
      </p:grpSp>
      <p:pic>
        <p:nvPicPr>
          <p:cNvPr id="388" name="" descr=""/>
          <p:cNvPicPr/>
          <p:nvPr/>
        </p:nvPicPr>
        <p:blipFill>
          <a:blip r:embed="rId6"/>
          <a:stretch/>
        </p:blipFill>
        <p:spPr>
          <a:xfrm>
            <a:off x="936000" y="1514160"/>
            <a:ext cx="1079640" cy="1077480"/>
          </a:xfrm>
          <a:prstGeom prst="rect">
            <a:avLst/>
          </a:prstGeom>
          <a:ln>
            <a:noFill/>
          </a:ln>
        </p:spPr>
      </p:pic>
      <p:pic>
        <p:nvPicPr>
          <p:cNvPr id="389" name="" descr=""/>
          <p:cNvPicPr/>
          <p:nvPr/>
        </p:nvPicPr>
        <p:blipFill>
          <a:blip r:embed="rId7"/>
          <a:stretch/>
        </p:blipFill>
        <p:spPr>
          <a:xfrm>
            <a:off x="8064000" y="3771360"/>
            <a:ext cx="656280" cy="656280"/>
          </a:xfrm>
          <a:prstGeom prst="rect">
            <a:avLst/>
          </a:prstGeom>
          <a:ln>
            <a:noFill/>
          </a:ln>
        </p:spPr>
      </p:pic>
      <p:pic>
        <p:nvPicPr>
          <p:cNvPr id="390" name="" descr=""/>
          <p:cNvPicPr/>
          <p:nvPr/>
        </p:nvPicPr>
        <p:blipFill>
          <a:blip r:embed="rId8"/>
          <a:stretch/>
        </p:blipFill>
        <p:spPr>
          <a:xfrm>
            <a:off x="3996000" y="3780000"/>
            <a:ext cx="656280" cy="656280"/>
          </a:xfrm>
          <a:prstGeom prst="rect">
            <a:avLst/>
          </a:prstGeom>
          <a:ln>
            <a:noFill/>
          </a:ln>
        </p:spPr>
      </p:pic>
      <p:sp>
        <p:nvSpPr>
          <p:cNvPr id="391" name="CustomShape 20"/>
          <p:cNvSpPr/>
          <p:nvPr/>
        </p:nvSpPr>
        <p:spPr>
          <a:xfrm>
            <a:off x="10152000" y="2448000"/>
            <a:ext cx="1511640" cy="1223640"/>
          </a:xfrm>
          <a:prstGeom prst="can">
            <a:avLst>
              <a:gd name="adj" fmla="val 2500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2400" spc="-1" strike="noStrike">
                <a:solidFill>
                  <a:srgbClr val="000000"/>
                </a:solidFill>
                <a:latin typeface="Arial"/>
                <a:ea typeface="DejaVu Sans"/>
              </a:rPr>
              <a:t>Blob or S3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392" name="CustomShape 21"/>
          <p:cNvSpPr/>
          <p:nvPr/>
        </p:nvSpPr>
        <p:spPr>
          <a:xfrm flipV="1">
            <a:off x="8720640" y="3672000"/>
            <a:ext cx="2187360" cy="42768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a3238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CustomShape 22"/>
          <p:cNvSpPr/>
          <p:nvPr/>
        </p:nvSpPr>
        <p:spPr>
          <a:xfrm flipV="1">
            <a:off x="4652640" y="3060000"/>
            <a:ext cx="5499360" cy="104832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a3238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CustomShape 23"/>
          <p:cNvSpPr/>
          <p:nvPr/>
        </p:nvSpPr>
        <p:spPr>
          <a:xfrm>
            <a:off x="9288000" y="4108320"/>
            <a:ext cx="2685960" cy="37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a3238e"/>
                </a:solidFill>
                <a:latin typeface="Arial"/>
              </a:rPr>
              <a:t>Stockage (long terme)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395" name="CustomShape 24"/>
          <p:cNvSpPr/>
          <p:nvPr/>
        </p:nvSpPr>
        <p:spPr>
          <a:xfrm>
            <a:off x="2015640" y="2053080"/>
            <a:ext cx="1980360" cy="204660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18440" rIns="118440" tIns="73440" bIns="73440" anchor="ctr"/>
          <a:p>
            <a:pPr algn="ctr">
              <a:lnSpc>
                <a:spcPct val="100000"/>
              </a:lnSpc>
            </a:pPr>
            <a:r>
              <a:rPr b="0" lang="fr-FR" sz="1800" spc="-1" strike="noStrike">
                <a:latin typeface="Arial"/>
              </a:rPr>
              <a:t>HTTP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96" name="CustomShape 25"/>
          <p:cNvSpPr/>
          <p:nvPr/>
        </p:nvSpPr>
        <p:spPr>
          <a:xfrm>
            <a:off x="2016000" y="2053080"/>
            <a:ext cx="6048000" cy="204660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18440" rIns="118440" tIns="73440" bIns="73440" anchor="ctr"/>
          <a:p>
            <a:pPr algn="ctr">
              <a:lnSpc>
                <a:spcPct val="100000"/>
              </a:lnSpc>
            </a:pPr>
            <a:r>
              <a:rPr b="0" lang="fr-FR" sz="1800" spc="-1" strike="noStrike">
                <a:latin typeface="Arial"/>
              </a:rPr>
              <a:t>HTTP</a:t>
            </a:r>
            <a:endParaRPr b="0" lang="fr-FR" sz="1800" spc="-1" strike="noStrike">
              <a:latin typeface="Arial"/>
            </a:endParaRPr>
          </a:p>
        </p:txBody>
      </p:sp>
    </p:spTree>
  </p:cSld>
  <p:timing>
    <p:tnLst>
      <p:par>
        <p:cTn id="86" dur="indefinite" restart="never" nodeType="tmRoot">
          <p:childTnLst>
            <p:seq>
              <p:cTn id="8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Principe de Thanos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98" name="CustomShape 2"/>
          <p:cNvSpPr/>
          <p:nvPr/>
        </p:nvSpPr>
        <p:spPr>
          <a:xfrm>
            <a:off x="838080" y="1310760"/>
            <a:ext cx="10507320" cy="502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CustomShape 3"/>
          <p:cNvSpPr/>
          <p:nvPr/>
        </p:nvSpPr>
        <p:spPr>
          <a:xfrm>
            <a:off x="288000" y="6463440"/>
            <a:ext cx="319932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https://improbable.io/blog/thanos-prometheus-at-scale</a:t>
            </a:r>
            <a:endParaRPr b="0" lang="fr-FR" sz="1000" spc="-1" strike="noStrike">
              <a:latin typeface="Arial"/>
            </a:endParaRPr>
          </a:p>
        </p:txBody>
      </p:sp>
      <p:grpSp>
        <p:nvGrpSpPr>
          <p:cNvPr id="400" name="Group 4"/>
          <p:cNvGrpSpPr/>
          <p:nvPr/>
        </p:nvGrpSpPr>
        <p:grpSpPr>
          <a:xfrm>
            <a:off x="2303280" y="3384000"/>
            <a:ext cx="2736000" cy="2663640"/>
            <a:chOff x="2303280" y="3384000"/>
            <a:chExt cx="2736000" cy="2663640"/>
          </a:xfrm>
        </p:grpSpPr>
        <p:sp>
          <p:nvSpPr>
            <p:cNvPr id="401" name="CustomShape 5"/>
            <p:cNvSpPr/>
            <p:nvPr/>
          </p:nvSpPr>
          <p:spPr>
            <a:xfrm>
              <a:off x="2447280" y="410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02" name="" descr=""/>
            <p:cNvPicPr/>
            <p:nvPr/>
          </p:nvPicPr>
          <p:blipFill>
            <a:blip r:embed="rId2"/>
            <a:stretch/>
          </p:blipFill>
          <p:spPr>
            <a:xfrm>
              <a:off x="2591280" y="432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03" name="CustomShape 6"/>
            <p:cNvSpPr/>
            <p:nvPr/>
          </p:nvSpPr>
          <p:spPr>
            <a:xfrm>
              <a:off x="3959280" y="482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04" name="CustomShape 7"/>
            <p:cNvSpPr/>
            <p:nvPr/>
          </p:nvSpPr>
          <p:spPr>
            <a:xfrm>
              <a:off x="3255480" y="5688000"/>
              <a:ext cx="17838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replica=2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05" name="CustomShape 8"/>
            <p:cNvSpPr/>
            <p:nvPr/>
          </p:nvSpPr>
          <p:spPr>
            <a:xfrm>
              <a:off x="2303280" y="374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06" name="" descr=""/>
            <p:cNvPicPr/>
            <p:nvPr/>
          </p:nvPicPr>
          <p:blipFill>
            <a:blip r:embed="rId3"/>
            <a:stretch/>
          </p:blipFill>
          <p:spPr>
            <a:xfrm>
              <a:off x="2447280" y="396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07" name="CustomShape 9"/>
            <p:cNvSpPr/>
            <p:nvPr/>
          </p:nvSpPr>
          <p:spPr>
            <a:xfrm>
              <a:off x="3815280" y="446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08" name="CustomShape 10"/>
            <p:cNvSpPr/>
            <p:nvPr/>
          </p:nvSpPr>
          <p:spPr>
            <a:xfrm>
              <a:off x="2333520" y="3384000"/>
              <a:ext cx="24894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Prometheus AKS 1 EU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09" name="CustomShape 11"/>
            <p:cNvSpPr/>
            <p:nvPr/>
          </p:nvSpPr>
          <p:spPr>
            <a:xfrm>
              <a:off x="3111480" y="5328000"/>
              <a:ext cx="178344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replica=1</a:t>
              </a:r>
              <a:endParaRPr b="0" lang="fr-FR" sz="1800" spc="-1" strike="noStrike">
                <a:latin typeface="Arial"/>
              </a:endParaRPr>
            </a:p>
          </p:txBody>
        </p:sp>
      </p:grpSp>
      <p:grpSp>
        <p:nvGrpSpPr>
          <p:cNvPr id="410" name="Group 12"/>
          <p:cNvGrpSpPr/>
          <p:nvPr/>
        </p:nvGrpSpPr>
        <p:grpSpPr>
          <a:xfrm>
            <a:off x="6407640" y="3384000"/>
            <a:ext cx="2736000" cy="2663640"/>
            <a:chOff x="6407640" y="3384000"/>
            <a:chExt cx="2736000" cy="2663640"/>
          </a:xfrm>
        </p:grpSpPr>
        <p:sp>
          <p:nvSpPr>
            <p:cNvPr id="411" name="CustomShape 13"/>
            <p:cNvSpPr/>
            <p:nvPr/>
          </p:nvSpPr>
          <p:spPr>
            <a:xfrm>
              <a:off x="6551640" y="410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12" name="" descr=""/>
            <p:cNvPicPr/>
            <p:nvPr/>
          </p:nvPicPr>
          <p:blipFill>
            <a:blip r:embed="rId4"/>
            <a:stretch/>
          </p:blipFill>
          <p:spPr>
            <a:xfrm>
              <a:off x="6695640" y="432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3" name="CustomShape 14"/>
            <p:cNvSpPr/>
            <p:nvPr/>
          </p:nvSpPr>
          <p:spPr>
            <a:xfrm>
              <a:off x="8063640" y="482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14" name="CustomShape 15"/>
            <p:cNvSpPr/>
            <p:nvPr/>
          </p:nvSpPr>
          <p:spPr>
            <a:xfrm>
              <a:off x="7359840" y="5688000"/>
              <a:ext cx="17838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replica=2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15" name="CustomShape 16"/>
            <p:cNvSpPr/>
            <p:nvPr/>
          </p:nvSpPr>
          <p:spPr>
            <a:xfrm>
              <a:off x="6407640" y="374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16" name="" descr=""/>
            <p:cNvPicPr/>
            <p:nvPr/>
          </p:nvPicPr>
          <p:blipFill>
            <a:blip r:embed="rId5"/>
            <a:stretch/>
          </p:blipFill>
          <p:spPr>
            <a:xfrm>
              <a:off x="6551640" y="396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7" name="CustomShape 17"/>
            <p:cNvSpPr/>
            <p:nvPr/>
          </p:nvSpPr>
          <p:spPr>
            <a:xfrm>
              <a:off x="7919640" y="446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18" name="CustomShape 18"/>
            <p:cNvSpPr/>
            <p:nvPr/>
          </p:nvSpPr>
          <p:spPr>
            <a:xfrm>
              <a:off x="6437880" y="3384000"/>
              <a:ext cx="24894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Prometheus AKS 2 US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19" name="CustomShape 19"/>
            <p:cNvSpPr/>
            <p:nvPr/>
          </p:nvSpPr>
          <p:spPr>
            <a:xfrm>
              <a:off x="7215840" y="5328000"/>
              <a:ext cx="178344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replica=1</a:t>
              </a:r>
              <a:endParaRPr b="0" lang="fr-FR" sz="1800" spc="-1" strike="noStrike">
                <a:latin typeface="Arial"/>
              </a:endParaRPr>
            </a:p>
          </p:txBody>
        </p:sp>
      </p:grpSp>
      <p:pic>
        <p:nvPicPr>
          <p:cNvPr id="420" name="" descr=""/>
          <p:cNvPicPr/>
          <p:nvPr/>
        </p:nvPicPr>
        <p:blipFill>
          <a:blip r:embed="rId6"/>
          <a:stretch/>
        </p:blipFill>
        <p:spPr>
          <a:xfrm>
            <a:off x="936000" y="1514160"/>
            <a:ext cx="1079640" cy="1077480"/>
          </a:xfrm>
          <a:prstGeom prst="rect">
            <a:avLst/>
          </a:prstGeom>
          <a:ln>
            <a:noFill/>
          </a:ln>
        </p:spPr>
      </p:pic>
      <p:pic>
        <p:nvPicPr>
          <p:cNvPr id="421" name="" descr=""/>
          <p:cNvPicPr/>
          <p:nvPr/>
        </p:nvPicPr>
        <p:blipFill>
          <a:blip r:embed="rId7"/>
          <a:stretch/>
        </p:blipFill>
        <p:spPr>
          <a:xfrm>
            <a:off x="8064000" y="3771360"/>
            <a:ext cx="656280" cy="656280"/>
          </a:xfrm>
          <a:prstGeom prst="rect">
            <a:avLst/>
          </a:prstGeom>
          <a:ln>
            <a:noFill/>
          </a:ln>
        </p:spPr>
      </p:pic>
      <p:pic>
        <p:nvPicPr>
          <p:cNvPr id="422" name="" descr=""/>
          <p:cNvPicPr/>
          <p:nvPr/>
        </p:nvPicPr>
        <p:blipFill>
          <a:blip r:embed="rId8"/>
          <a:stretch/>
        </p:blipFill>
        <p:spPr>
          <a:xfrm>
            <a:off x="3996000" y="3780000"/>
            <a:ext cx="656280" cy="656280"/>
          </a:xfrm>
          <a:prstGeom prst="rect">
            <a:avLst/>
          </a:prstGeom>
          <a:ln>
            <a:noFill/>
          </a:ln>
        </p:spPr>
      </p:pic>
      <p:pic>
        <p:nvPicPr>
          <p:cNvPr id="423" name="" descr=""/>
          <p:cNvPicPr/>
          <p:nvPr/>
        </p:nvPicPr>
        <p:blipFill>
          <a:blip r:embed="rId9"/>
          <a:stretch/>
        </p:blipFill>
        <p:spPr>
          <a:xfrm>
            <a:off x="7920000" y="1512000"/>
            <a:ext cx="1079640" cy="1079640"/>
          </a:xfrm>
          <a:prstGeom prst="rect">
            <a:avLst/>
          </a:prstGeom>
          <a:ln>
            <a:noFill/>
          </a:ln>
        </p:spPr>
      </p:pic>
      <p:sp>
        <p:nvSpPr>
          <p:cNvPr id="424" name="CustomShape 20"/>
          <p:cNvSpPr/>
          <p:nvPr/>
        </p:nvSpPr>
        <p:spPr>
          <a:xfrm>
            <a:off x="7344000" y="1152000"/>
            <a:ext cx="2519640" cy="40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2200" spc="-1" strike="noStrike">
                <a:latin typeface="Arial"/>
              </a:rPr>
              <a:t>Storage Gateway</a:t>
            </a:r>
            <a:endParaRPr b="0" lang="fr-FR" sz="2200" spc="-1" strike="noStrike">
              <a:latin typeface="Arial"/>
            </a:endParaRPr>
          </a:p>
        </p:txBody>
      </p:sp>
      <p:sp>
        <p:nvSpPr>
          <p:cNvPr id="425" name="CustomShape 21"/>
          <p:cNvSpPr/>
          <p:nvPr/>
        </p:nvSpPr>
        <p:spPr>
          <a:xfrm>
            <a:off x="10152000" y="2448000"/>
            <a:ext cx="1511640" cy="1223640"/>
          </a:xfrm>
          <a:prstGeom prst="can">
            <a:avLst>
              <a:gd name="adj" fmla="val 2500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2400" spc="-1" strike="noStrike">
                <a:solidFill>
                  <a:srgbClr val="000000"/>
                </a:solidFill>
                <a:latin typeface="Arial"/>
                <a:ea typeface="DejaVu Sans"/>
              </a:rPr>
              <a:t>Blob or S3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426" name="CustomShape 22"/>
          <p:cNvSpPr/>
          <p:nvPr/>
        </p:nvSpPr>
        <p:spPr>
          <a:xfrm flipV="1">
            <a:off x="8720640" y="3672000"/>
            <a:ext cx="2187360" cy="42768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a3238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CustomShape 23"/>
          <p:cNvSpPr/>
          <p:nvPr/>
        </p:nvSpPr>
        <p:spPr>
          <a:xfrm flipV="1">
            <a:off x="4652640" y="3060000"/>
            <a:ext cx="5499360" cy="104832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a3238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28" name="CustomShape 24"/>
          <p:cNvSpPr/>
          <p:nvPr/>
        </p:nvSpPr>
        <p:spPr>
          <a:xfrm>
            <a:off x="9000000" y="2052000"/>
            <a:ext cx="1908000" cy="39600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a3238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CustomShape 25"/>
          <p:cNvSpPr/>
          <p:nvPr/>
        </p:nvSpPr>
        <p:spPr>
          <a:xfrm>
            <a:off x="9288000" y="4108320"/>
            <a:ext cx="2685960" cy="37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a3238e"/>
                </a:solidFill>
                <a:latin typeface="Arial"/>
              </a:rPr>
              <a:t>Stockage (long terme)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430" name="CustomShape 26"/>
          <p:cNvSpPr/>
          <p:nvPr/>
        </p:nvSpPr>
        <p:spPr>
          <a:xfrm>
            <a:off x="9144000" y="1642320"/>
            <a:ext cx="2473920" cy="37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a3238e"/>
                </a:solidFill>
                <a:latin typeface="Arial"/>
              </a:rPr>
              <a:t>Lecture (long terme)</a:t>
            </a:r>
            <a:endParaRPr b="0" lang="fr-FR" sz="2000" spc="-1" strike="noStrike">
              <a:latin typeface="Arial"/>
            </a:endParaRPr>
          </a:p>
        </p:txBody>
      </p:sp>
    </p:spTree>
  </p:cSld>
  <p:timing>
    <p:tnLst>
      <p:par>
        <p:cTn id="88" dur="indefinite" restart="never" nodeType="tmRoot">
          <p:childTnLst>
            <p:seq>
              <p:cTn id="8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Principe de Thanos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432" name="CustomShape 2"/>
          <p:cNvSpPr/>
          <p:nvPr/>
        </p:nvSpPr>
        <p:spPr>
          <a:xfrm>
            <a:off x="838080" y="1310760"/>
            <a:ext cx="10507320" cy="502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3" name="CustomShape 3"/>
          <p:cNvSpPr/>
          <p:nvPr/>
        </p:nvSpPr>
        <p:spPr>
          <a:xfrm>
            <a:off x="288000" y="6463440"/>
            <a:ext cx="319932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https://improbable.io/blog/thanos-prometheus-at-scale</a:t>
            </a:r>
            <a:endParaRPr b="0" lang="fr-FR" sz="1000" spc="-1" strike="noStrike">
              <a:latin typeface="Arial"/>
            </a:endParaRPr>
          </a:p>
        </p:txBody>
      </p:sp>
      <p:grpSp>
        <p:nvGrpSpPr>
          <p:cNvPr id="434" name="Group 4"/>
          <p:cNvGrpSpPr/>
          <p:nvPr/>
        </p:nvGrpSpPr>
        <p:grpSpPr>
          <a:xfrm>
            <a:off x="2303280" y="3384000"/>
            <a:ext cx="2736000" cy="2663640"/>
            <a:chOff x="2303280" y="3384000"/>
            <a:chExt cx="2736000" cy="2663640"/>
          </a:xfrm>
        </p:grpSpPr>
        <p:sp>
          <p:nvSpPr>
            <p:cNvPr id="435" name="CustomShape 5"/>
            <p:cNvSpPr/>
            <p:nvPr/>
          </p:nvSpPr>
          <p:spPr>
            <a:xfrm>
              <a:off x="2447280" y="410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36" name="" descr=""/>
            <p:cNvPicPr/>
            <p:nvPr/>
          </p:nvPicPr>
          <p:blipFill>
            <a:blip r:embed="rId2"/>
            <a:stretch/>
          </p:blipFill>
          <p:spPr>
            <a:xfrm>
              <a:off x="2591280" y="432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37" name="CustomShape 6"/>
            <p:cNvSpPr/>
            <p:nvPr/>
          </p:nvSpPr>
          <p:spPr>
            <a:xfrm>
              <a:off x="3959280" y="482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38" name="CustomShape 7"/>
            <p:cNvSpPr/>
            <p:nvPr/>
          </p:nvSpPr>
          <p:spPr>
            <a:xfrm>
              <a:off x="3255480" y="5688000"/>
              <a:ext cx="17838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replica=2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39" name="CustomShape 8"/>
            <p:cNvSpPr/>
            <p:nvPr/>
          </p:nvSpPr>
          <p:spPr>
            <a:xfrm>
              <a:off x="2303280" y="374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40" name="" descr=""/>
            <p:cNvPicPr/>
            <p:nvPr/>
          </p:nvPicPr>
          <p:blipFill>
            <a:blip r:embed="rId3"/>
            <a:stretch/>
          </p:blipFill>
          <p:spPr>
            <a:xfrm>
              <a:off x="2447280" y="396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41" name="CustomShape 9"/>
            <p:cNvSpPr/>
            <p:nvPr/>
          </p:nvSpPr>
          <p:spPr>
            <a:xfrm>
              <a:off x="3815280" y="446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42" name="CustomShape 10"/>
            <p:cNvSpPr/>
            <p:nvPr/>
          </p:nvSpPr>
          <p:spPr>
            <a:xfrm>
              <a:off x="2333520" y="3384000"/>
              <a:ext cx="24894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Prometheus AKS 1 EU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43" name="CustomShape 11"/>
            <p:cNvSpPr/>
            <p:nvPr/>
          </p:nvSpPr>
          <p:spPr>
            <a:xfrm>
              <a:off x="3111480" y="5328000"/>
              <a:ext cx="178344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replica=1</a:t>
              </a:r>
              <a:endParaRPr b="0" lang="fr-FR" sz="1800" spc="-1" strike="noStrike">
                <a:latin typeface="Arial"/>
              </a:endParaRPr>
            </a:p>
          </p:txBody>
        </p:sp>
      </p:grpSp>
      <p:grpSp>
        <p:nvGrpSpPr>
          <p:cNvPr id="444" name="Group 12"/>
          <p:cNvGrpSpPr/>
          <p:nvPr/>
        </p:nvGrpSpPr>
        <p:grpSpPr>
          <a:xfrm>
            <a:off x="6407640" y="3384000"/>
            <a:ext cx="2736000" cy="2663640"/>
            <a:chOff x="6407640" y="3384000"/>
            <a:chExt cx="2736000" cy="2663640"/>
          </a:xfrm>
        </p:grpSpPr>
        <p:sp>
          <p:nvSpPr>
            <p:cNvPr id="445" name="CustomShape 13"/>
            <p:cNvSpPr/>
            <p:nvPr/>
          </p:nvSpPr>
          <p:spPr>
            <a:xfrm>
              <a:off x="6551640" y="410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46" name="" descr=""/>
            <p:cNvPicPr/>
            <p:nvPr/>
          </p:nvPicPr>
          <p:blipFill>
            <a:blip r:embed="rId4"/>
            <a:stretch/>
          </p:blipFill>
          <p:spPr>
            <a:xfrm>
              <a:off x="6695640" y="432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47" name="CustomShape 14"/>
            <p:cNvSpPr/>
            <p:nvPr/>
          </p:nvSpPr>
          <p:spPr>
            <a:xfrm>
              <a:off x="8063640" y="482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48" name="CustomShape 15"/>
            <p:cNvSpPr/>
            <p:nvPr/>
          </p:nvSpPr>
          <p:spPr>
            <a:xfrm>
              <a:off x="7359840" y="5688000"/>
              <a:ext cx="17838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replica=2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49" name="CustomShape 16"/>
            <p:cNvSpPr/>
            <p:nvPr/>
          </p:nvSpPr>
          <p:spPr>
            <a:xfrm>
              <a:off x="6407640" y="3744000"/>
              <a:ext cx="2591640" cy="1943640"/>
            </a:xfrm>
            <a:prstGeom prst="rect">
              <a:avLst/>
            </a:prstGeom>
            <a:solidFill>
              <a:srgbClr val="f8aa97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50" name="" descr=""/>
            <p:cNvPicPr/>
            <p:nvPr/>
          </p:nvPicPr>
          <p:blipFill>
            <a:blip r:embed="rId5"/>
            <a:stretch/>
          </p:blipFill>
          <p:spPr>
            <a:xfrm>
              <a:off x="6551640" y="3969360"/>
              <a:ext cx="1151640" cy="114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51" name="CustomShape 17"/>
            <p:cNvSpPr/>
            <p:nvPr/>
          </p:nvSpPr>
          <p:spPr>
            <a:xfrm>
              <a:off x="7919640" y="4464000"/>
              <a:ext cx="935640" cy="791640"/>
            </a:xfrm>
            <a:prstGeom prst="can">
              <a:avLst>
                <a:gd name="adj" fmla="val 25000"/>
              </a:avLst>
            </a:prstGeom>
            <a:solidFill>
              <a:srgbClr val="729fc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Arial"/>
                  <a:ea typeface="DejaVu Sans"/>
                </a:rPr>
                <a:t>SSD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52" name="CustomShape 18"/>
            <p:cNvSpPr/>
            <p:nvPr/>
          </p:nvSpPr>
          <p:spPr>
            <a:xfrm>
              <a:off x="6437880" y="3384000"/>
              <a:ext cx="248940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Prometheus AKS 2 US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453" name="CustomShape 19"/>
            <p:cNvSpPr/>
            <p:nvPr/>
          </p:nvSpPr>
          <p:spPr>
            <a:xfrm>
              <a:off x="7215840" y="5328000"/>
              <a:ext cx="1783440" cy="345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fr-FR" sz="1800" spc="-1" strike="noStrike">
                  <a:latin typeface="Arial"/>
                </a:rPr>
                <a:t>label : replica=1</a:t>
              </a:r>
              <a:endParaRPr b="0" lang="fr-FR" sz="1800" spc="-1" strike="noStrike">
                <a:latin typeface="Arial"/>
              </a:endParaRPr>
            </a:p>
          </p:txBody>
        </p:sp>
      </p:grpSp>
      <p:pic>
        <p:nvPicPr>
          <p:cNvPr id="454" name="" descr=""/>
          <p:cNvPicPr/>
          <p:nvPr/>
        </p:nvPicPr>
        <p:blipFill>
          <a:blip r:embed="rId6"/>
          <a:stretch/>
        </p:blipFill>
        <p:spPr>
          <a:xfrm>
            <a:off x="936000" y="1514160"/>
            <a:ext cx="1079640" cy="1077480"/>
          </a:xfrm>
          <a:prstGeom prst="rect">
            <a:avLst/>
          </a:prstGeom>
          <a:ln>
            <a:noFill/>
          </a:ln>
        </p:spPr>
      </p:pic>
      <p:pic>
        <p:nvPicPr>
          <p:cNvPr id="455" name="" descr=""/>
          <p:cNvPicPr/>
          <p:nvPr/>
        </p:nvPicPr>
        <p:blipFill>
          <a:blip r:embed="rId7"/>
          <a:stretch/>
        </p:blipFill>
        <p:spPr>
          <a:xfrm>
            <a:off x="8064000" y="3771360"/>
            <a:ext cx="656280" cy="656280"/>
          </a:xfrm>
          <a:prstGeom prst="rect">
            <a:avLst/>
          </a:prstGeom>
          <a:ln>
            <a:noFill/>
          </a:ln>
        </p:spPr>
      </p:pic>
      <p:pic>
        <p:nvPicPr>
          <p:cNvPr id="456" name="" descr=""/>
          <p:cNvPicPr/>
          <p:nvPr/>
        </p:nvPicPr>
        <p:blipFill>
          <a:blip r:embed="rId8"/>
          <a:stretch/>
        </p:blipFill>
        <p:spPr>
          <a:xfrm>
            <a:off x="3996000" y="3780000"/>
            <a:ext cx="656280" cy="656280"/>
          </a:xfrm>
          <a:prstGeom prst="rect">
            <a:avLst/>
          </a:prstGeom>
          <a:ln>
            <a:noFill/>
          </a:ln>
        </p:spPr>
      </p:pic>
      <p:pic>
        <p:nvPicPr>
          <p:cNvPr id="457" name="" descr=""/>
          <p:cNvPicPr/>
          <p:nvPr/>
        </p:nvPicPr>
        <p:blipFill>
          <a:blip r:embed="rId9"/>
          <a:stretch/>
        </p:blipFill>
        <p:spPr>
          <a:xfrm>
            <a:off x="3744000" y="1512000"/>
            <a:ext cx="1079640" cy="1079640"/>
          </a:xfrm>
          <a:prstGeom prst="rect">
            <a:avLst/>
          </a:prstGeom>
          <a:ln>
            <a:noFill/>
          </a:ln>
        </p:spPr>
      </p:pic>
      <p:pic>
        <p:nvPicPr>
          <p:cNvPr id="458" name="" descr=""/>
          <p:cNvPicPr/>
          <p:nvPr/>
        </p:nvPicPr>
        <p:blipFill>
          <a:blip r:embed="rId10"/>
          <a:stretch/>
        </p:blipFill>
        <p:spPr>
          <a:xfrm>
            <a:off x="7920000" y="1512000"/>
            <a:ext cx="1079640" cy="1079640"/>
          </a:xfrm>
          <a:prstGeom prst="rect">
            <a:avLst/>
          </a:prstGeom>
          <a:ln>
            <a:noFill/>
          </a:ln>
        </p:spPr>
      </p:pic>
      <p:sp>
        <p:nvSpPr>
          <p:cNvPr id="459" name="CustomShape 20"/>
          <p:cNvSpPr/>
          <p:nvPr/>
        </p:nvSpPr>
        <p:spPr>
          <a:xfrm>
            <a:off x="3744000" y="1152000"/>
            <a:ext cx="1151640" cy="40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2200" spc="-1" strike="noStrike">
                <a:latin typeface="Arial"/>
              </a:rPr>
              <a:t>Querier</a:t>
            </a:r>
            <a:endParaRPr b="0" lang="fr-FR" sz="2200" spc="-1" strike="noStrike">
              <a:latin typeface="Arial"/>
            </a:endParaRPr>
          </a:p>
        </p:txBody>
      </p:sp>
      <p:sp>
        <p:nvSpPr>
          <p:cNvPr id="460" name="CustomShape 21"/>
          <p:cNvSpPr/>
          <p:nvPr/>
        </p:nvSpPr>
        <p:spPr>
          <a:xfrm>
            <a:off x="7344000" y="1152000"/>
            <a:ext cx="2519640" cy="40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2200" spc="-1" strike="noStrike">
                <a:latin typeface="Arial"/>
              </a:rPr>
              <a:t>Storage Gateway</a:t>
            </a:r>
            <a:endParaRPr b="0" lang="fr-FR" sz="2200" spc="-1" strike="noStrike">
              <a:latin typeface="Arial"/>
            </a:endParaRPr>
          </a:p>
        </p:txBody>
      </p:sp>
      <p:sp>
        <p:nvSpPr>
          <p:cNvPr id="461" name="CustomShape 22"/>
          <p:cNvSpPr/>
          <p:nvPr/>
        </p:nvSpPr>
        <p:spPr>
          <a:xfrm>
            <a:off x="10152000" y="2448000"/>
            <a:ext cx="1511640" cy="1223640"/>
          </a:xfrm>
          <a:prstGeom prst="can">
            <a:avLst>
              <a:gd name="adj" fmla="val 2500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2400" spc="-1" strike="noStrike">
                <a:solidFill>
                  <a:srgbClr val="000000"/>
                </a:solidFill>
                <a:latin typeface="Arial"/>
                <a:ea typeface="DejaVu Sans"/>
              </a:rPr>
              <a:t>Blob or S3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462" name="CustomShape 23"/>
          <p:cNvSpPr/>
          <p:nvPr/>
        </p:nvSpPr>
        <p:spPr>
          <a:xfrm flipV="1">
            <a:off x="8720640" y="3672000"/>
            <a:ext cx="2187360" cy="42768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a3238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3" name="CustomShape 24"/>
          <p:cNvSpPr/>
          <p:nvPr/>
        </p:nvSpPr>
        <p:spPr>
          <a:xfrm flipV="1">
            <a:off x="4652640" y="3060000"/>
            <a:ext cx="5499360" cy="104832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a3238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4" name="CustomShape 25"/>
          <p:cNvSpPr/>
          <p:nvPr/>
        </p:nvSpPr>
        <p:spPr>
          <a:xfrm>
            <a:off x="9000000" y="2052000"/>
            <a:ext cx="1908000" cy="39600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a3238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5" name="CustomShape 26"/>
          <p:cNvSpPr/>
          <p:nvPr/>
        </p:nvSpPr>
        <p:spPr>
          <a:xfrm>
            <a:off x="4824000" y="2052000"/>
            <a:ext cx="3240000" cy="204768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ed1c2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6" name="CustomShape 27"/>
          <p:cNvSpPr/>
          <p:nvPr/>
        </p:nvSpPr>
        <p:spPr>
          <a:xfrm flipH="1">
            <a:off x="4652640" y="2052000"/>
            <a:ext cx="171360" cy="205632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ed1c2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7" name="CustomShape 28"/>
          <p:cNvSpPr/>
          <p:nvPr/>
        </p:nvSpPr>
        <p:spPr>
          <a:xfrm>
            <a:off x="4824000" y="2052000"/>
            <a:ext cx="3096000" cy="36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ed1c2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8" name="CustomShape 29"/>
          <p:cNvSpPr/>
          <p:nvPr/>
        </p:nvSpPr>
        <p:spPr>
          <a:xfrm flipV="1">
            <a:off x="2016000" y="2051280"/>
            <a:ext cx="1728000" cy="1080"/>
          </a:xfrm>
          <a:prstGeom prst="curvedConnector3">
            <a:avLst>
              <a:gd name="adj1" fmla="val 50000"/>
            </a:avLst>
          </a:prstGeom>
          <a:noFill/>
          <a:ln w="5724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9" name="CustomShape 30"/>
          <p:cNvSpPr/>
          <p:nvPr/>
        </p:nvSpPr>
        <p:spPr>
          <a:xfrm>
            <a:off x="2304000" y="1656000"/>
            <a:ext cx="863640" cy="37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latin typeface="Arial"/>
              </a:rPr>
              <a:t>HTTP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470" name="CustomShape 31"/>
          <p:cNvSpPr/>
          <p:nvPr/>
        </p:nvSpPr>
        <p:spPr>
          <a:xfrm>
            <a:off x="5040000" y="1656000"/>
            <a:ext cx="2519640" cy="65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ce181e"/>
                </a:solidFill>
                <a:latin typeface="Arial"/>
              </a:rPr>
              <a:t>Store API (gRPC)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471" name="CustomShape 32"/>
          <p:cNvSpPr/>
          <p:nvPr/>
        </p:nvSpPr>
        <p:spPr>
          <a:xfrm>
            <a:off x="9288000" y="4108320"/>
            <a:ext cx="2685960" cy="37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a3238e"/>
                </a:solidFill>
                <a:latin typeface="Arial"/>
              </a:rPr>
              <a:t>Stockage (long terme)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472" name="CustomShape 33"/>
          <p:cNvSpPr/>
          <p:nvPr/>
        </p:nvSpPr>
        <p:spPr>
          <a:xfrm>
            <a:off x="9144000" y="1642320"/>
            <a:ext cx="2473920" cy="37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a3238e"/>
                </a:solidFill>
                <a:latin typeface="Arial"/>
              </a:rPr>
              <a:t>Lecture (long terme)</a:t>
            </a:r>
            <a:endParaRPr b="0" lang="fr-FR" sz="2000" spc="-1" strike="noStrike">
              <a:latin typeface="Arial"/>
            </a:endParaRPr>
          </a:p>
        </p:txBody>
      </p:sp>
    </p:spTree>
  </p:cSld>
  <p:timing>
    <p:tnLst>
      <p:par>
        <p:cTn id="90" dur="indefinite" restart="never" nodeType="tmRoot">
          <p:childTnLst>
            <p:seq>
              <p:cTn id="9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Thanos (en vrai)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474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75" name="" descr=""/>
          <p:cNvPicPr/>
          <p:nvPr/>
        </p:nvPicPr>
        <p:blipFill>
          <a:blip r:embed="rId1"/>
          <a:stretch/>
        </p:blipFill>
        <p:spPr>
          <a:xfrm>
            <a:off x="2784600" y="1296000"/>
            <a:ext cx="6623640" cy="4946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2" dur="indefinite" restart="never" nodeType="tmRoot">
          <p:childTnLst>
            <p:seq>
              <p:cTn id="9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Lucida Console"/>
                <a:ea typeface="DejaVu Sans"/>
              </a:rPr>
              <a:t>~# whoami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Denis GERMAIN</a:t>
            </a:r>
            <a:endParaRPr b="0" lang="fr-FR" sz="2800" spc="-1" strike="noStrike">
              <a:latin typeface="Arial"/>
            </a:endParaRPr>
          </a:p>
          <a:p>
            <a:pPr marL="228600" indent="-2192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Ingénieur Cloud chez</a:t>
            </a:r>
            <a:endParaRPr b="0" lang="fr-FR" sz="2400" spc="-1" strike="noStrike">
              <a:latin typeface="Arial"/>
            </a:endParaRPr>
          </a:p>
          <a:p>
            <a:pPr marL="228600" indent="-2192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Auteur principal sur </a:t>
            </a:r>
            <a:r>
              <a:rPr b="0" lang="fr-FR" sz="2000" spc="-1" strike="noStrike" u="sng">
                <a:solidFill>
                  <a:srgbClr val="0000ff"/>
                </a:solidFill>
                <a:uFillTx/>
                <a:latin typeface="Calibri"/>
                <a:ea typeface="DejaVu Sans"/>
                <a:hlinkClick r:id="rId1"/>
              </a:rPr>
              <a:t>https://blog.zwindler.fr</a:t>
            </a:r>
            <a:endParaRPr b="0" lang="fr-FR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000" spc="-1" strike="noStrike">
              <a:latin typeface="Arial"/>
            </a:endParaRPr>
          </a:p>
        </p:txBody>
      </p:sp>
      <p:pic>
        <p:nvPicPr>
          <p:cNvPr id="209" name="Image 3" descr=""/>
          <p:cNvPicPr/>
          <p:nvPr/>
        </p:nvPicPr>
        <p:blipFill>
          <a:blip r:embed="rId2"/>
          <a:stretch/>
        </p:blipFill>
        <p:spPr>
          <a:xfrm>
            <a:off x="7272360" y="2520000"/>
            <a:ext cx="696960" cy="696960"/>
          </a:xfrm>
          <a:prstGeom prst="rect">
            <a:avLst/>
          </a:prstGeom>
          <a:ln>
            <a:noFill/>
          </a:ln>
        </p:spPr>
      </p:pic>
      <p:pic>
        <p:nvPicPr>
          <p:cNvPr id="210" name="Image 4" descr=""/>
          <p:cNvPicPr/>
          <p:nvPr/>
        </p:nvPicPr>
        <p:blipFill>
          <a:blip r:embed="rId3"/>
          <a:stretch/>
        </p:blipFill>
        <p:spPr>
          <a:xfrm>
            <a:off x="3780000" y="1166760"/>
            <a:ext cx="696240" cy="696240"/>
          </a:xfrm>
          <a:prstGeom prst="rect">
            <a:avLst/>
          </a:prstGeom>
          <a:ln>
            <a:noFill/>
          </a:ln>
        </p:spPr>
      </p:pic>
      <p:pic>
        <p:nvPicPr>
          <p:cNvPr id="211" name="Image 5" descr=""/>
          <p:cNvPicPr/>
          <p:nvPr/>
        </p:nvPicPr>
        <p:blipFill>
          <a:blip r:embed="rId4"/>
          <a:stretch/>
        </p:blipFill>
        <p:spPr>
          <a:xfrm>
            <a:off x="4195800" y="1783080"/>
            <a:ext cx="2414880" cy="800640"/>
          </a:xfrm>
          <a:prstGeom prst="rect">
            <a:avLst/>
          </a:prstGeom>
          <a:ln>
            <a:noFill/>
          </a:ln>
        </p:spPr>
      </p:pic>
      <p:graphicFrame>
        <p:nvGraphicFramePr>
          <p:cNvPr id="212" name="Table 3"/>
          <p:cNvGraphicFramePr/>
          <p:nvPr/>
        </p:nvGraphicFramePr>
        <p:xfrm>
          <a:off x="712440" y="4654800"/>
          <a:ext cx="10666800" cy="2014560"/>
        </p:xfrm>
        <a:graphic>
          <a:graphicData uri="http://schemas.openxmlformats.org/drawingml/2006/table">
            <a:tbl>
              <a:tblPr/>
              <a:tblGrid>
                <a:gridCol w="3555360"/>
                <a:gridCol w="3555360"/>
                <a:gridCol w="3556440"/>
              </a:tblGrid>
              <a:tr h="8017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         </a:t>
                      </a:r>
                      <a:r>
                        <a:rPr b="0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(perso)</a:t>
                      </a:r>
                      <a:endParaRPr b="0" lang="fr-FR" sz="22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        </a:t>
                      </a:r>
                      <a:r>
                        <a:rPr b="0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(blog)</a:t>
                      </a:r>
                      <a:endParaRPr b="0" lang="fr-FR" sz="22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         </a:t>
                      </a:r>
                      <a:r>
                        <a:rPr b="0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E-mail</a:t>
                      </a:r>
                      <a:endParaRPr b="0" lang="fr-FR" sz="22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  <a:tr h="12132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@zwindler </a:t>
                      </a:r>
                      <a:endParaRPr b="0" lang="fr-FR" sz="22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@zwindler_rflx </a:t>
                      </a:r>
                      <a:endParaRPr b="0" lang="fr-FR" sz="22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    </a:t>
                      </a:r>
                      <a:r>
                        <a:rPr b="1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d.germain</a:t>
                      </a:r>
                      <a:endParaRPr b="0" lang="fr-FR" sz="2200" spc="-1" strike="noStrike">
                        <a:latin typeface="Arial"/>
                      </a:endParaRPr>
                    </a:p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1" lang="fr-FR" sz="22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@lectra.com    </a:t>
                      </a:r>
                      <a:endParaRPr b="0" lang="fr-FR" sz="22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fr-FR" sz="220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</a:tbl>
          </a:graphicData>
        </a:graphic>
      </p:graphicFrame>
      <p:pic>
        <p:nvPicPr>
          <p:cNvPr id="213" name="Image 9" descr=""/>
          <p:cNvPicPr/>
          <p:nvPr/>
        </p:nvPicPr>
        <p:blipFill>
          <a:blip r:embed="rId5"/>
          <a:stretch/>
        </p:blipFill>
        <p:spPr>
          <a:xfrm>
            <a:off x="838080" y="4669560"/>
            <a:ext cx="535680" cy="434160"/>
          </a:xfrm>
          <a:prstGeom prst="rect">
            <a:avLst/>
          </a:prstGeom>
          <a:ln>
            <a:noFill/>
          </a:ln>
        </p:spPr>
      </p:pic>
      <p:pic>
        <p:nvPicPr>
          <p:cNvPr id="214" name="Image 10" descr=""/>
          <p:cNvPicPr/>
          <p:nvPr/>
        </p:nvPicPr>
        <p:blipFill>
          <a:blip r:embed="rId6"/>
          <a:stretch/>
        </p:blipFill>
        <p:spPr>
          <a:xfrm>
            <a:off x="4287960" y="4688280"/>
            <a:ext cx="535680" cy="434160"/>
          </a:xfrm>
          <a:prstGeom prst="rect">
            <a:avLst/>
          </a:prstGeom>
          <a:ln>
            <a:noFill/>
          </a:ln>
        </p:spPr>
      </p:pic>
      <p:pic>
        <p:nvPicPr>
          <p:cNvPr id="215" name="Image 11" descr=""/>
          <p:cNvPicPr/>
          <p:nvPr/>
        </p:nvPicPr>
        <p:blipFill>
          <a:blip r:embed="rId7"/>
          <a:stretch/>
        </p:blipFill>
        <p:spPr>
          <a:xfrm>
            <a:off x="7957080" y="4654800"/>
            <a:ext cx="604800" cy="434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000000"/>
                </a:solidFill>
                <a:latin typeface="Ubuntu"/>
                <a:ea typeface="DejaVu Sans"/>
              </a:rPr>
              <a:t>Thanos = « Prometheus at scale » ?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477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50000"/>
              </a:lnSpc>
              <a:spcBef>
                <a:spcPts val="1001"/>
              </a:spcBef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100 % compatible avec Prometheus + écosystème</a:t>
            </a:r>
            <a:endParaRPr b="0" lang="fr-FR" sz="2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Rétention « infinie » (externalisation S3)</a:t>
            </a:r>
            <a:endParaRPr b="0" lang="fr-FR" sz="2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Corrélation de plusieurs Prometheus</a:t>
            </a:r>
            <a:endParaRPr b="0" lang="fr-FR" sz="2400" spc="-1" strike="noStrike">
              <a:latin typeface="Arial"/>
            </a:endParaRPr>
          </a:p>
          <a:p>
            <a:pPr lvl="2" marL="648000" indent="-2156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Gestion centralisées de plusieurs DC</a:t>
            </a:r>
            <a:endParaRPr b="0" lang="fr-FR" sz="2400" spc="-1" strike="noStrike">
              <a:latin typeface="Arial"/>
            </a:endParaRPr>
          </a:p>
          <a:p>
            <a:pPr lvl="2" marL="648000" indent="-21564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Gestion des replicas</a:t>
            </a:r>
            <a:endParaRPr b="0" lang="fr-FR" sz="2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 </a:t>
            </a: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Downsampling</a:t>
            </a:r>
            <a:endParaRPr b="0" lang="fr-FR" sz="2400" spc="-1" strike="noStrike">
              <a:latin typeface="Arial"/>
            </a:endParaRPr>
          </a:p>
        </p:txBody>
      </p:sp>
      <p:pic>
        <p:nvPicPr>
          <p:cNvPr id="478" name="" descr=""/>
          <p:cNvPicPr/>
          <p:nvPr/>
        </p:nvPicPr>
        <p:blipFill>
          <a:blip r:embed="rId1"/>
          <a:stretch/>
        </p:blipFill>
        <p:spPr>
          <a:xfrm>
            <a:off x="9864000" y="1152000"/>
            <a:ext cx="2159640" cy="2159640"/>
          </a:xfrm>
          <a:prstGeom prst="rect">
            <a:avLst/>
          </a:prstGeom>
          <a:ln>
            <a:noFill/>
          </a:ln>
        </p:spPr>
      </p:pic>
      <p:sp>
        <p:nvSpPr>
          <p:cNvPr id="479" name="CustomShape 3"/>
          <p:cNvSpPr/>
          <p:nvPr/>
        </p:nvSpPr>
        <p:spPr>
          <a:xfrm>
            <a:off x="7992000" y="1476000"/>
            <a:ext cx="503640" cy="431640"/>
          </a:xfrm>
          <a:prstGeom prst="smileyFace">
            <a:avLst>
              <a:gd name="adj" fmla="val 9282"/>
            </a:avLst>
          </a:prstGeom>
          <a:solidFill>
            <a:srgbClr val="fff200"/>
          </a:solidFill>
          <a:ln>
            <a:solidFill>
              <a:srgbClr val="c383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80" name="CustomShape 4"/>
          <p:cNvSpPr/>
          <p:nvPr/>
        </p:nvSpPr>
        <p:spPr>
          <a:xfrm>
            <a:off x="6624000" y="2124000"/>
            <a:ext cx="503640" cy="431640"/>
          </a:xfrm>
          <a:prstGeom prst="smileyFace">
            <a:avLst>
              <a:gd name="adj" fmla="val 9282"/>
            </a:avLst>
          </a:prstGeom>
          <a:solidFill>
            <a:srgbClr val="fff200"/>
          </a:solidFill>
          <a:ln>
            <a:solidFill>
              <a:srgbClr val="c383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81" name="CustomShape 5"/>
          <p:cNvSpPr/>
          <p:nvPr/>
        </p:nvSpPr>
        <p:spPr>
          <a:xfrm>
            <a:off x="6768000" y="3528000"/>
            <a:ext cx="503640" cy="431640"/>
          </a:xfrm>
          <a:prstGeom prst="smileyFace">
            <a:avLst>
              <a:gd name="adj" fmla="val 9282"/>
            </a:avLst>
          </a:prstGeom>
          <a:solidFill>
            <a:srgbClr val="fff200"/>
          </a:solidFill>
          <a:ln>
            <a:solidFill>
              <a:srgbClr val="c383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82" name="CustomShape 6"/>
          <p:cNvSpPr/>
          <p:nvPr/>
        </p:nvSpPr>
        <p:spPr>
          <a:xfrm>
            <a:off x="4536000" y="4248000"/>
            <a:ext cx="503640" cy="431640"/>
          </a:xfrm>
          <a:prstGeom prst="smileyFace">
            <a:avLst>
              <a:gd name="adj" fmla="val 9282"/>
            </a:avLst>
          </a:prstGeom>
          <a:solidFill>
            <a:srgbClr val="fff200"/>
          </a:solidFill>
          <a:ln>
            <a:solidFill>
              <a:srgbClr val="c38312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83" name="CustomShape 7"/>
          <p:cNvSpPr/>
          <p:nvPr/>
        </p:nvSpPr>
        <p:spPr>
          <a:xfrm>
            <a:off x="3240000" y="4896000"/>
            <a:ext cx="503640" cy="431640"/>
          </a:xfrm>
          <a:prstGeom prst="smileyFace">
            <a:avLst>
              <a:gd name="adj" fmla="val 9282"/>
            </a:avLst>
          </a:prstGeom>
          <a:solidFill>
            <a:srgbClr val="fff200"/>
          </a:solidFill>
          <a:ln>
            <a:solidFill>
              <a:srgbClr val="c38312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4" dur="indefinite" restart="never" nodeType="tmRoot">
          <p:childTnLst>
            <p:seq>
              <p:cTn id="95" dur="indefinite" nodeType="mainSeq">
                <p:childTnLst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CustomShape 1"/>
          <p:cNvSpPr/>
          <p:nvPr/>
        </p:nvSpPr>
        <p:spPr>
          <a:xfrm>
            <a:off x="841680" y="1122480"/>
            <a:ext cx="10517760" cy="347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CustomShape 2"/>
          <p:cNvSpPr/>
          <p:nvPr/>
        </p:nvSpPr>
        <p:spPr>
          <a:xfrm>
            <a:off x="609480" y="273600"/>
            <a:ext cx="10968120" cy="530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fr-FR" sz="5400" spc="-1" strike="noStrike">
                <a:solidFill>
                  <a:srgbClr val="000000"/>
                </a:solidFill>
                <a:latin typeface="Arial"/>
                <a:ea typeface="DejaVu Sans"/>
              </a:rPr>
              <a:t>C’est déjà fini ?</a:t>
            </a:r>
            <a:endParaRPr b="0" lang="fr-FR" sz="5400" spc="-1" strike="noStrike">
              <a:latin typeface="Arial"/>
            </a:endParaRPr>
          </a:p>
        </p:txBody>
      </p:sp>
    </p:spTree>
  </p:cSld>
  <p:timing>
    <p:tnLst>
      <p:par>
        <p:cTn id="116" dur="indefinite" restart="never" nodeType="tmRoot">
          <p:childTnLst>
            <p:seq>
              <p:cTn id="11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ce181e"/>
                </a:solidFill>
                <a:latin typeface="Lucida Console"/>
                <a:ea typeface="DejaVu Sans"/>
              </a:rPr>
              <a:t>On aurait pu en parler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487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Downsampling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Ruler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Mettez à jour Prometheus &amp; Thanos</a:t>
            </a:r>
            <a:endParaRPr b="0" lang="fr-FR" sz="2800" spc="-1" strike="noStrike">
              <a:latin typeface="Arial"/>
            </a:endParaRPr>
          </a:p>
        </p:txBody>
      </p:sp>
      <p:sp>
        <p:nvSpPr>
          <p:cNvPr id="488" name="CustomShape 3"/>
          <p:cNvSpPr/>
          <p:nvPr/>
        </p:nvSpPr>
        <p:spPr>
          <a:xfrm>
            <a:off x="4116960" y="3337560"/>
            <a:ext cx="4042080" cy="23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https://prometheus.io/blog/2019/10/10/remote-read-meets-streaming/</a:t>
            </a:r>
            <a:endParaRPr b="0" lang="fr-FR" sz="1000" spc="-1" strike="noStrike">
              <a:latin typeface="Arial"/>
            </a:endParaRPr>
          </a:p>
        </p:txBody>
      </p:sp>
    </p:spTree>
  </p:cSld>
  <p:timing>
    <p:tnLst>
      <p:par>
        <p:cTn id="118" dur="indefinite" restart="never" nodeType="tmRoot">
          <p:childTnLst>
            <p:seq>
              <p:cTn id="11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CustomShape 1"/>
          <p:cNvSpPr/>
          <p:nvPr/>
        </p:nvSpPr>
        <p:spPr>
          <a:xfrm>
            <a:off x="1523880" y="3602160"/>
            <a:ext cx="9135360" cy="164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0" name="CustomShape 2"/>
          <p:cNvSpPr/>
          <p:nvPr/>
        </p:nvSpPr>
        <p:spPr>
          <a:xfrm>
            <a:off x="609480" y="273600"/>
            <a:ext cx="10967760" cy="113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1" name="" descr=""/>
          <p:cNvPicPr/>
          <p:nvPr/>
        </p:nvPicPr>
        <p:blipFill>
          <a:blip r:embed="rId1"/>
          <a:stretch/>
        </p:blipFill>
        <p:spPr>
          <a:xfrm>
            <a:off x="2883600" y="1621800"/>
            <a:ext cx="6420960" cy="3609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20" dur="indefinite" restart="never" nodeType="tmRoot">
          <p:childTnLst>
            <p:seq>
              <p:cTn id="12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" descr=""/>
          <p:cNvPicPr/>
          <p:nvPr/>
        </p:nvPicPr>
        <p:blipFill>
          <a:blip r:embed="rId1"/>
          <a:stretch/>
        </p:blipFill>
        <p:spPr>
          <a:xfrm>
            <a:off x="379080" y="3240000"/>
            <a:ext cx="3399840" cy="3303720"/>
          </a:xfrm>
          <a:prstGeom prst="rect">
            <a:avLst/>
          </a:prstGeom>
          <a:ln>
            <a:noFill/>
          </a:ln>
        </p:spPr>
      </p:pic>
      <p:sp>
        <p:nvSpPr>
          <p:cNvPr id="493" name="CustomShape 1"/>
          <p:cNvSpPr/>
          <p:nvPr/>
        </p:nvSpPr>
        <p:spPr>
          <a:xfrm>
            <a:off x="1523880" y="1122480"/>
            <a:ext cx="9135360" cy="237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Calibri Light"/>
                <a:ea typeface="DejaVu Sans"/>
              </a:rPr>
              <a:t>Des questions ?</a:t>
            </a:r>
            <a:endParaRPr b="0" lang="fr-FR" sz="6000" spc="-1" strike="noStrike">
              <a:latin typeface="Arial"/>
            </a:endParaRPr>
          </a:p>
        </p:txBody>
      </p:sp>
    </p:spTree>
  </p:cSld>
  <p:timing>
    <p:tnLst>
      <p:par>
        <p:cTn id="122" dur="indefinite" restart="never" nodeType="tmRoot">
          <p:childTnLst>
            <p:seq>
              <p:cTn id="12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7" name="Image 5" descr=""/>
          <p:cNvPicPr/>
          <p:nvPr/>
        </p:nvPicPr>
        <p:blipFill>
          <a:blip r:embed="rId1"/>
          <a:stretch/>
        </p:blipFill>
        <p:spPr>
          <a:xfrm>
            <a:off x="504360" y="225360"/>
            <a:ext cx="2774880" cy="920520"/>
          </a:xfrm>
          <a:prstGeom prst="rect">
            <a:avLst/>
          </a:prstGeom>
          <a:ln>
            <a:noFill/>
          </a:ln>
        </p:spPr>
      </p:pic>
      <p:sp>
        <p:nvSpPr>
          <p:cNvPr id="218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Leader mondial des solutions technologiques intégrées pour les entreprises utilisatrices de cuir ou textile</a:t>
            </a: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latin typeface="Arial"/>
            </a:endParaRPr>
          </a:p>
        </p:txBody>
      </p:sp>
      <p:pic>
        <p:nvPicPr>
          <p:cNvPr id="219" name="" descr=""/>
          <p:cNvPicPr/>
          <p:nvPr/>
        </p:nvPicPr>
        <p:blipFill>
          <a:blip r:embed="rId2"/>
          <a:srcRect l="15113" t="0" r="0" b="10545"/>
          <a:stretch/>
        </p:blipFill>
        <p:spPr>
          <a:xfrm>
            <a:off x="3683880" y="2235240"/>
            <a:ext cx="4817880" cy="3806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Lucida Console"/>
                <a:ea typeface="DejaVu Sans"/>
              </a:rPr>
              <a:t>Et moi, je fais quoi chez               ?</a:t>
            </a:r>
            <a:endParaRPr b="0" lang="fr-FR" sz="4400" spc="-1" strike="noStrike">
              <a:latin typeface="Arial"/>
            </a:endParaRPr>
          </a:p>
        </p:txBody>
      </p:sp>
      <p:pic>
        <p:nvPicPr>
          <p:cNvPr id="221" name="Image 5" descr=""/>
          <p:cNvPicPr/>
          <p:nvPr/>
        </p:nvPicPr>
        <p:blipFill>
          <a:blip r:embed="rId1"/>
          <a:stretch/>
        </p:blipFill>
        <p:spPr>
          <a:xfrm>
            <a:off x="6696360" y="226080"/>
            <a:ext cx="2774880" cy="920520"/>
          </a:xfrm>
          <a:prstGeom prst="rect">
            <a:avLst/>
          </a:prstGeom>
          <a:ln>
            <a:noFill/>
          </a:ln>
        </p:spPr>
      </p:pic>
      <p:sp>
        <p:nvSpPr>
          <p:cNvPr id="222" name="CustomShape 2"/>
          <p:cNvSpPr/>
          <p:nvPr/>
        </p:nvSpPr>
        <p:spPr>
          <a:xfrm>
            <a:off x="838080" y="1310760"/>
            <a:ext cx="10504080" cy="496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3" name="" descr=""/>
          <p:cNvPicPr/>
          <p:nvPr/>
        </p:nvPicPr>
        <p:blipFill>
          <a:blip r:embed="rId2"/>
          <a:srcRect l="13115" t="0" r="16895" b="0"/>
          <a:stretch/>
        </p:blipFill>
        <p:spPr>
          <a:xfrm>
            <a:off x="7344360" y="4896360"/>
            <a:ext cx="1098720" cy="1571400"/>
          </a:xfrm>
          <a:prstGeom prst="rect">
            <a:avLst/>
          </a:prstGeom>
          <a:ln>
            <a:noFill/>
          </a:ln>
        </p:spPr>
      </p:pic>
      <p:sp>
        <p:nvSpPr>
          <p:cNvPr id="224" name="CustomShape 3"/>
          <p:cNvSpPr/>
          <p:nvPr/>
        </p:nvSpPr>
        <p:spPr>
          <a:xfrm>
            <a:off x="609480" y="1604520"/>
            <a:ext cx="10964520" cy="39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5" name="" descr=""/>
          <p:cNvPicPr/>
          <p:nvPr/>
        </p:nvPicPr>
        <p:blipFill>
          <a:blip r:embed="rId3"/>
          <a:stretch/>
        </p:blipFill>
        <p:spPr>
          <a:xfrm>
            <a:off x="6444000" y="1546560"/>
            <a:ext cx="2688480" cy="1981440"/>
          </a:xfrm>
          <a:prstGeom prst="rect">
            <a:avLst/>
          </a:prstGeom>
          <a:ln>
            <a:noFill/>
          </a:ln>
        </p:spPr>
      </p:pic>
      <p:pic>
        <p:nvPicPr>
          <p:cNvPr id="226" name="" descr=""/>
          <p:cNvPicPr/>
          <p:nvPr/>
        </p:nvPicPr>
        <p:blipFill>
          <a:blip r:embed="rId4"/>
          <a:srcRect l="29694" t="0" r="30791" b="30750"/>
          <a:stretch/>
        </p:blipFill>
        <p:spPr>
          <a:xfrm>
            <a:off x="8856000" y="1440360"/>
            <a:ext cx="2270160" cy="2039040"/>
          </a:xfrm>
          <a:prstGeom prst="rect">
            <a:avLst/>
          </a:prstGeom>
          <a:ln>
            <a:noFill/>
          </a:ln>
        </p:spPr>
      </p:pic>
      <p:pic>
        <p:nvPicPr>
          <p:cNvPr id="227" name="" descr=""/>
          <p:cNvPicPr/>
          <p:nvPr/>
        </p:nvPicPr>
        <p:blipFill>
          <a:blip r:embed="rId5"/>
          <a:stretch/>
        </p:blipFill>
        <p:spPr>
          <a:xfrm>
            <a:off x="910800" y="1911240"/>
            <a:ext cx="4414680" cy="3558240"/>
          </a:xfrm>
          <a:prstGeom prst="rect">
            <a:avLst/>
          </a:prstGeom>
          <a:ln>
            <a:noFill/>
          </a:ln>
        </p:spPr>
      </p:pic>
      <p:pic>
        <p:nvPicPr>
          <p:cNvPr id="228" name="" descr=""/>
          <p:cNvPicPr/>
          <p:nvPr/>
        </p:nvPicPr>
        <p:blipFill>
          <a:blip r:embed="rId6"/>
          <a:stretch/>
        </p:blipFill>
        <p:spPr>
          <a:xfrm>
            <a:off x="8388000" y="3636360"/>
            <a:ext cx="1154880" cy="1222200"/>
          </a:xfrm>
          <a:prstGeom prst="rect">
            <a:avLst/>
          </a:prstGeom>
          <a:ln>
            <a:noFill/>
          </a:ln>
        </p:spPr>
      </p:pic>
      <p:pic>
        <p:nvPicPr>
          <p:cNvPr id="229" name="" descr=""/>
          <p:cNvPicPr/>
          <p:nvPr/>
        </p:nvPicPr>
        <p:blipFill>
          <a:blip r:embed="rId7"/>
          <a:stretch/>
        </p:blipFill>
        <p:spPr>
          <a:xfrm>
            <a:off x="6120000" y="3493440"/>
            <a:ext cx="1654560" cy="1654560"/>
          </a:xfrm>
          <a:prstGeom prst="rect">
            <a:avLst/>
          </a:prstGeom>
          <a:ln>
            <a:noFill/>
          </a:ln>
        </p:spPr>
      </p:pic>
      <p:pic>
        <p:nvPicPr>
          <p:cNvPr id="230" name="" descr=""/>
          <p:cNvPicPr/>
          <p:nvPr/>
        </p:nvPicPr>
        <p:blipFill>
          <a:blip r:embed="rId8"/>
          <a:srcRect l="37787" t="15237" r="39110" b="17705"/>
          <a:stretch/>
        </p:blipFill>
        <p:spPr>
          <a:xfrm>
            <a:off x="9504000" y="4896360"/>
            <a:ext cx="789120" cy="1581120"/>
          </a:xfrm>
          <a:prstGeom prst="rect">
            <a:avLst/>
          </a:prstGeom>
          <a:ln>
            <a:noFill/>
          </a:ln>
        </p:spPr>
      </p:pic>
      <p:pic>
        <p:nvPicPr>
          <p:cNvPr id="231" name="" descr=""/>
          <p:cNvPicPr/>
          <p:nvPr/>
        </p:nvPicPr>
        <p:blipFill>
          <a:blip r:embed="rId9"/>
          <a:stretch/>
        </p:blipFill>
        <p:spPr>
          <a:xfrm>
            <a:off x="9677160" y="3575160"/>
            <a:ext cx="2273040" cy="1391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" dur="indefinite" restart="never" nodeType="tmRoot">
          <p:childTnLst>
            <p:seq>
              <p:cTn id="1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Ubuntu"/>
                <a:ea typeface="DejaVu Sans"/>
              </a:rPr>
              <a:t>                    </a:t>
            </a:r>
            <a:r>
              <a:rPr b="0" lang="fr-FR" sz="4800" spc="-1" strike="noStrike">
                <a:solidFill>
                  <a:srgbClr val="000000"/>
                </a:solidFill>
                <a:latin typeface="Ubuntu"/>
                <a:ea typeface="DejaVu Sans"/>
              </a:rPr>
              <a:t>recrute !!</a:t>
            </a:r>
            <a:endParaRPr b="0" lang="fr-FR" sz="48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Je cherche un·e futur·e collègue</a:t>
            </a:r>
            <a:endParaRPr b="0" lang="fr-FR" sz="28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Cloud Engineer </a:t>
            </a:r>
            <a:r>
              <a:rPr b="1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#Ops #Cloud #K8s #InfraAsCode</a:t>
            </a:r>
            <a:endParaRPr b="0" lang="fr-FR" sz="2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</a:pPr>
            <a:endParaRPr b="0" lang="fr-FR" sz="24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Et plein d’autres encore !!</a:t>
            </a:r>
            <a:endParaRPr b="0" lang="fr-FR" sz="28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600" spc="-1" strike="noStrike">
                <a:solidFill>
                  <a:srgbClr val="000000"/>
                </a:solidFill>
                <a:latin typeface="Ubuntu"/>
                <a:ea typeface="DejaVu Sans"/>
              </a:rPr>
              <a:t>GOTO </a:t>
            </a:r>
            <a:r>
              <a:rPr b="0" lang="fr-FR" sz="2600" spc="-1" strike="noStrike" u="sng">
                <a:solidFill>
                  <a:srgbClr val="0066b3"/>
                </a:solidFill>
                <a:uFillTx/>
                <a:latin typeface="Ubuntu"/>
                <a:ea typeface="DejaVu Sans"/>
              </a:rPr>
              <a:t>www.</a:t>
            </a:r>
            <a:r>
              <a:rPr b="0" lang="fr-FR" sz="2600" spc="-1" strike="noStrike" u="sng">
                <a:solidFill>
                  <a:srgbClr val="0000ff"/>
                </a:solidFill>
                <a:uFillTx/>
                <a:latin typeface="Ubuntu"/>
                <a:ea typeface="DejaVu Sans"/>
                <a:hlinkClick r:id="rId1"/>
              </a:rPr>
              <a:t>lectra.com/fr/carrieres</a:t>
            </a:r>
            <a:endParaRPr b="0" lang="fr-FR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600" spc="-1" strike="noStrike">
              <a:latin typeface="Arial"/>
            </a:endParaRPr>
          </a:p>
        </p:txBody>
      </p:sp>
      <p:pic>
        <p:nvPicPr>
          <p:cNvPr id="234" name="Image 5" descr=""/>
          <p:cNvPicPr/>
          <p:nvPr/>
        </p:nvPicPr>
        <p:blipFill>
          <a:blip r:embed="rId2"/>
          <a:stretch/>
        </p:blipFill>
        <p:spPr>
          <a:xfrm>
            <a:off x="504000" y="225000"/>
            <a:ext cx="2774880" cy="920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6" dur="indefinite" restart="never" nodeType="tmRoot">
          <p:childTnLst>
            <p:seq>
              <p:cTn id="1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841680" y="1122480"/>
            <a:ext cx="10517760" cy="347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2"/>
          <p:cNvSpPr/>
          <p:nvPr/>
        </p:nvSpPr>
        <p:spPr>
          <a:xfrm>
            <a:off x="609480" y="273600"/>
            <a:ext cx="10968120" cy="530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fr-FR" sz="5400" spc="-1" strike="noStrike">
                <a:solidFill>
                  <a:srgbClr val="000000"/>
                </a:solidFill>
                <a:latin typeface="Arial"/>
                <a:ea typeface="DejaVu Sans"/>
              </a:rPr>
              <a:t>Previously in Prometheus</a:t>
            </a:r>
            <a:endParaRPr b="0" lang="fr-FR" sz="5400" spc="-1" strike="noStrike">
              <a:latin typeface="Arial"/>
            </a:endParaRPr>
          </a:p>
        </p:txBody>
      </p:sp>
      <p:pic>
        <p:nvPicPr>
          <p:cNvPr id="237" name="" descr=""/>
          <p:cNvPicPr/>
          <p:nvPr/>
        </p:nvPicPr>
        <p:blipFill>
          <a:blip r:embed="rId1"/>
          <a:stretch/>
        </p:blipFill>
        <p:spPr>
          <a:xfrm>
            <a:off x="9832320" y="3960000"/>
            <a:ext cx="2046600" cy="2760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8" dur="indefinite" restart="never" nodeType="tmRoot">
          <p:childTnLst>
            <p:seq>
              <p:cTn id="19" dur="indefinite" nodeType="mainSeq">
                <p:childTnLst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4800" spc="-1" strike="noStrike">
                <a:solidFill>
                  <a:srgbClr val="000000"/>
                </a:solidFill>
                <a:latin typeface="Ubuntu"/>
                <a:ea typeface="DejaVu Sans"/>
              </a:rPr>
              <a:t>Prometheus</a:t>
            </a:r>
            <a:endParaRPr b="0" lang="fr-FR" sz="4800" spc="-1" strike="noStrike"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838080" y="1310760"/>
            <a:ext cx="10507320" cy="49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fr-FR" sz="2800" spc="-1" strike="noStrike">
                <a:solidFill>
                  <a:srgbClr val="000000"/>
                </a:solidFill>
                <a:latin typeface="Ubuntu"/>
                <a:ea typeface="DejaVu Sans"/>
              </a:rPr>
              <a:t>Outil open source</a:t>
            </a:r>
            <a:endParaRPr b="0" lang="fr-FR" sz="28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Développé par SoundCloud en 2012</a:t>
            </a:r>
            <a:endParaRPr b="0" lang="fr-FR" sz="24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Intégré à la CNCF en mai 2016</a:t>
            </a:r>
            <a:endParaRPr b="0" lang="fr-FR" sz="24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Supervision via collecte de métrique</a:t>
            </a:r>
            <a:endParaRPr b="0" lang="fr-FR" sz="24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Langage (PromQL) permettant « requêter » sur ces métriques</a:t>
            </a:r>
            <a:endParaRPr b="0" lang="fr-FR" sz="2400" spc="-1" strike="noStrike">
              <a:latin typeface="Arial"/>
            </a:endParaRPr>
          </a:p>
          <a:p>
            <a:pPr lvl="1" marL="432000" indent="-210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0000"/>
                </a:solidFill>
                <a:latin typeface="Ubuntu"/>
                <a:ea typeface="DejaVu Sans"/>
              </a:rPr>
              <a:t>Système d’alertes</a:t>
            </a:r>
            <a:endParaRPr b="0" lang="fr-FR" sz="2400" spc="-1" strike="noStrike">
              <a:latin typeface="Arial"/>
            </a:endParaRPr>
          </a:p>
        </p:txBody>
      </p:sp>
      <p:pic>
        <p:nvPicPr>
          <p:cNvPr id="240" name="" descr=""/>
          <p:cNvPicPr/>
          <p:nvPr/>
        </p:nvPicPr>
        <p:blipFill>
          <a:blip r:embed="rId1"/>
          <a:stretch/>
        </p:blipFill>
        <p:spPr>
          <a:xfrm>
            <a:off x="9432000" y="1152000"/>
            <a:ext cx="2240280" cy="222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6" dur="indefinite" restart="never" nodeType="tmRoot">
          <p:childTnLst>
            <p:seq>
              <p:cTn id="2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838080" y="365040"/>
            <a:ext cx="10507320" cy="63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latin typeface="Ubuntu"/>
                <a:ea typeface="DejaVu Sans"/>
              </a:rPr>
              <a:t>L’architecture de Prometheus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4702320" y="2485440"/>
            <a:ext cx="2929680" cy="3346560"/>
          </a:xfrm>
          <a:prstGeom prst="rect">
            <a:avLst/>
          </a:prstGeom>
          <a:solidFill>
            <a:srgbClr val="f8aa97"/>
          </a:solidFill>
          <a:ln>
            <a:solidFill>
              <a:srgbClr val="ef413d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43" name="" descr=""/>
          <p:cNvPicPr/>
          <p:nvPr/>
        </p:nvPicPr>
        <p:blipFill>
          <a:blip r:embed="rId1"/>
          <a:stretch/>
        </p:blipFill>
        <p:spPr>
          <a:xfrm>
            <a:off x="6508080" y="2592000"/>
            <a:ext cx="1015920" cy="1007280"/>
          </a:xfrm>
          <a:prstGeom prst="rect">
            <a:avLst/>
          </a:prstGeom>
          <a:ln>
            <a:noFill/>
          </a:ln>
        </p:spPr>
      </p:pic>
      <p:sp>
        <p:nvSpPr>
          <p:cNvPr id="244" name="CustomShape 3"/>
          <p:cNvSpPr/>
          <p:nvPr/>
        </p:nvSpPr>
        <p:spPr>
          <a:xfrm>
            <a:off x="4968000" y="4968000"/>
            <a:ext cx="2448000" cy="720000"/>
          </a:xfrm>
          <a:prstGeom prst="flowChartMagneticDisk">
            <a:avLst/>
          </a:prstGeom>
          <a:solidFill>
            <a:srgbClr val="729fc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fr-FR" sz="1800" spc="-1" strike="noStrike">
                <a:latin typeface="Arial"/>
              </a:rPr>
              <a:t>Stockage (SSD)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45" name="CustomShape 4"/>
          <p:cNvSpPr/>
          <p:nvPr/>
        </p:nvSpPr>
        <p:spPr>
          <a:xfrm>
            <a:off x="4968000" y="3888000"/>
            <a:ext cx="1152000" cy="648000"/>
          </a:xfrm>
          <a:prstGeom prst="rect">
            <a:avLst/>
          </a:prstGeom>
          <a:solidFill>
            <a:srgbClr val="729fc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fr-FR" sz="1800" spc="-1" strike="noStrike">
                <a:latin typeface="Arial"/>
              </a:rPr>
              <a:t>Scraper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46" name="CustomShape 5"/>
          <p:cNvSpPr/>
          <p:nvPr/>
        </p:nvSpPr>
        <p:spPr>
          <a:xfrm>
            <a:off x="4968000" y="2808000"/>
            <a:ext cx="1152000" cy="648000"/>
          </a:xfrm>
          <a:prstGeom prst="rect">
            <a:avLst/>
          </a:prstGeom>
          <a:solidFill>
            <a:srgbClr val="729fc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fr-FR" sz="1800" spc="-1" strike="noStrike">
                <a:latin typeface="Arial"/>
              </a:rPr>
              <a:t>Service </a:t>
            </a:r>
            <a:br/>
            <a:r>
              <a:rPr b="0" lang="fr-FR" sz="1800" spc="-1" strike="noStrike">
                <a:latin typeface="Arial"/>
              </a:rPr>
              <a:t>Discovery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47" name="CustomShape 6"/>
          <p:cNvSpPr/>
          <p:nvPr/>
        </p:nvSpPr>
        <p:spPr>
          <a:xfrm>
            <a:off x="6264000" y="3888000"/>
            <a:ext cx="1152000" cy="648000"/>
          </a:xfrm>
          <a:prstGeom prst="rect">
            <a:avLst/>
          </a:prstGeom>
          <a:solidFill>
            <a:srgbClr val="729fc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fr-FR" sz="1800" spc="-1" strike="noStrike">
                <a:latin typeface="Arial"/>
              </a:rPr>
              <a:t>Rules &amp;</a:t>
            </a:r>
            <a:br/>
            <a:r>
              <a:rPr b="0" lang="fr-FR" sz="1800" spc="-1" strike="noStrike">
                <a:latin typeface="Arial"/>
              </a:rPr>
              <a:t>Alerts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248" name="" descr=""/>
          <p:cNvPicPr/>
          <p:nvPr/>
        </p:nvPicPr>
        <p:blipFill>
          <a:blip r:embed="rId2"/>
          <a:stretch/>
        </p:blipFill>
        <p:spPr>
          <a:xfrm>
            <a:off x="8280000" y="4898520"/>
            <a:ext cx="1079640" cy="1077480"/>
          </a:xfrm>
          <a:prstGeom prst="rect">
            <a:avLst/>
          </a:prstGeom>
          <a:ln>
            <a:noFill/>
          </a:ln>
        </p:spPr>
      </p:pic>
      <p:sp>
        <p:nvSpPr>
          <p:cNvPr id="249" name="CustomShape 7"/>
          <p:cNvSpPr/>
          <p:nvPr/>
        </p:nvSpPr>
        <p:spPr>
          <a:xfrm>
            <a:off x="7848000" y="3600000"/>
            <a:ext cx="2592000" cy="1152000"/>
          </a:xfrm>
          <a:prstGeom prst="rect">
            <a:avLst/>
          </a:prstGeom>
          <a:solidFill>
            <a:srgbClr val="f8aa97"/>
          </a:solidFill>
          <a:ln>
            <a:solidFill>
              <a:srgbClr val="ef413d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50" name="" descr=""/>
          <p:cNvPicPr/>
          <p:nvPr/>
        </p:nvPicPr>
        <p:blipFill>
          <a:blip r:embed="rId3"/>
          <a:stretch/>
        </p:blipFill>
        <p:spPr>
          <a:xfrm>
            <a:off x="9352080" y="3672720"/>
            <a:ext cx="1015920" cy="1007280"/>
          </a:xfrm>
          <a:prstGeom prst="rect">
            <a:avLst/>
          </a:prstGeom>
          <a:ln>
            <a:noFill/>
          </a:ln>
        </p:spPr>
      </p:pic>
      <p:sp>
        <p:nvSpPr>
          <p:cNvPr id="251" name="CustomShape 8"/>
          <p:cNvSpPr/>
          <p:nvPr/>
        </p:nvSpPr>
        <p:spPr>
          <a:xfrm>
            <a:off x="8064000" y="3852000"/>
            <a:ext cx="1152000" cy="648000"/>
          </a:xfrm>
          <a:prstGeom prst="rect">
            <a:avLst/>
          </a:prstGeom>
          <a:solidFill>
            <a:srgbClr val="729fc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fr-FR" sz="1800" spc="-1" strike="noStrike">
                <a:latin typeface="Arial"/>
              </a:rPr>
              <a:t>Alert </a:t>
            </a:r>
            <a:br/>
            <a:r>
              <a:rPr b="0" lang="fr-FR" sz="1800" spc="-1" strike="noStrike">
                <a:latin typeface="Arial"/>
              </a:rPr>
              <a:t>Manager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52" name="Line 9"/>
          <p:cNvSpPr/>
          <p:nvPr/>
        </p:nvSpPr>
        <p:spPr>
          <a:xfrm>
            <a:off x="7416000" y="4176000"/>
            <a:ext cx="6480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Line 10"/>
          <p:cNvSpPr/>
          <p:nvPr/>
        </p:nvSpPr>
        <p:spPr>
          <a:xfrm flipV="1">
            <a:off x="6552000" y="4536000"/>
            <a:ext cx="0" cy="432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Line 11"/>
          <p:cNvSpPr/>
          <p:nvPr/>
        </p:nvSpPr>
        <p:spPr>
          <a:xfrm>
            <a:off x="6912000" y="4536000"/>
            <a:ext cx="0" cy="432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Line 12"/>
          <p:cNvSpPr/>
          <p:nvPr/>
        </p:nvSpPr>
        <p:spPr>
          <a:xfrm>
            <a:off x="5544000" y="4536000"/>
            <a:ext cx="0" cy="432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Line 13"/>
          <p:cNvSpPr/>
          <p:nvPr/>
        </p:nvSpPr>
        <p:spPr>
          <a:xfrm>
            <a:off x="5544000" y="3456000"/>
            <a:ext cx="0" cy="432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257" name="" descr=""/>
          <p:cNvPicPr/>
          <p:nvPr/>
        </p:nvPicPr>
        <p:blipFill>
          <a:blip r:embed="rId4"/>
          <a:srcRect l="29694" t="0" r="30791" b="30750"/>
          <a:stretch/>
        </p:blipFill>
        <p:spPr>
          <a:xfrm>
            <a:off x="5076000" y="1368000"/>
            <a:ext cx="1008000" cy="905400"/>
          </a:xfrm>
          <a:prstGeom prst="rect">
            <a:avLst/>
          </a:prstGeom>
          <a:ln>
            <a:noFill/>
          </a:ln>
        </p:spPr>
      </p:pic>
      <p:sp>
        <p:nvSpPr>
          <p:cNvPr id="258" name="Line 14"/>
          <p:cNvSpPr/>
          <p:nvPr/>
        </p:nvSpPr>
        <p:spPr>
          <a:xfrm flipV="1">
            <a:off x="5580000" y="2273400"/>
            <a:ext cx="0" cy="5346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Line 15"/>
          <p:cNvSpPr/>
          <p:nvPr/>
        </p:nvSpPr>
        <p:spPr>
          <a:xfrm>
            <a:off x="7416000" y="5328000"/>
            <a:ext cx="10080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CustomShape 16"/>
          <p:cNvSpPr/>
          <p:nvPr/>
        </p:nvSpPr>
        <p:spPr>
          <a:xfrm>
            <a:off x="1152000" y="2484000"/>
            <a:ext cx="2592000" cy="1152000"/>
          </a:xfrm>
          <a:prstGeom prst="rect">
            <a:avLst/>
          </a:prstGeom>
          <a:solidFill>
            <a:srgbClr val="f8aa97"/>
          </a:solidFill>
          <a:ln>
            <a:solidFill>
              <a:srgbClr val="ef413d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latin typeface="Arial"/>
              </a:rPr>
              <a:t>Composant avec gestion native de Prom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61" name="CustomShape 17"/>
          <p:cNvSpPr/>
          <p:nvPr/>
        </p:nvSpPr>
        <p:spPr>
          <a:xfrm>
            <a:off x="2592000" y="3276000"/>
            <a:ext cx="1152000" cy="360000"/>
          </a:xfrm>
          <a:prstGeom prst="rect">
            <a:avLst/>
          </a:prstGeom>
          <a:solidFill>
            <a:srgbClr val="729fc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fr-FR" sz="1800" spc="-1" strike="noStrike">
                <a:latin typeface="Arial"/>
              </a:rPr>
              <a:t>/metrics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62" name="CustomShape 18"/>
          <p:cNvSpPr/>
          <p:nvPr/>
        </p:nvSpPr>
        <p:spPr>
          <a:xfrm>
            <a:off x="1152000" y="5184000"/>
            <a:ext cx="2592000" cy="648000"/>
          </a:xfrm>
          <a:prstGeom prst="rect">
            <a:avLst/>
          </a:prstGeom>
          <a:solidFill>
            <a:srgbClr val="f8aa97"/>
          </a:solidFill>
          <a:ln>
            <a:solidFill>
              <a:srgbClr val="ef413d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latin typeface="Arial"/>
              </a:rPr>
              <a:t>Composant tiers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63" name="CustomShape 19"/>
          <p:cNvSpPr/>
          <p:nvPr/>
        </p:nvSpPr>
        <p:spPr>
          <a:xfrm>
            <a:off x="1152000" y="4176000"/>
            <a:ext cx="2592000" cy="648000"/>
          </a:xfrm>
          <a:prstGeom prst="rect">
            <a:avLst/>
          </a:prstGeom>
          <a:solidFill>
            <a:srgbClr val="f8aa97"/>
          </a:solidFill>
          <a:ln>
            <a:solidFill>
              <a:srgbClr val="ef413d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latin typeface="Arial"/>
              </a:rPr>
              <a:t>Exporter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64" name="CustomShape 20"/>
          <p:cNvSpPr/>
          <p:nvPr/>
        </p:nvSpPr>
        <p:spPr>
          <a:xfrm>
            <a:off x="2592000" y="4464000"/>
            <a:ext cx="1152000" cy="360000"/>
          </a:xfrm>
          <a:prstGeom prst="rect">
            <a:avLst/>
          </a:prstGeom>
          <a:solidFill>
            <a:srgbClr val="729fc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/>
            <a:r>
              <a:rPr b="0" lang="fr-FR" sz="1800" spc="-1" strike="noStrike">
                <a:latin typeface="Arial"/>
              </a:rPr>
              <a:t>/metrics</a:t>
            </a:r>
            <a:endParaRPr b="0" lang="fr-FR" sz="1800" spc="-1" strike="noStrike">
              <a:latin typeface="Arial"/>
            </a:endParaRPr>
          </a:p>
        </p:txBody>
      </p:sp>
      <p:cxnSp>
        <p:nvCxnSpPr>
          <p:cNvPr id="265" name="Line 21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66" name="Line 22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67" name="Line 23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</p:spTree>
  </p:cSld>
  <p:timing>
    <p:tnLst>
      <p:par>
        <p:cTn id="28" dur="indefinite" restart="never" nodeType="tmRoot">
          <p:childTnLst>
            <p:seq>
              <p:cTn id="2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2293</TotalTime>
  <Application>LibreOffice/6.0.7.3$Linux_X86_64 LibreOffice_project/00m0$Build-3</Application>
  <Company>Lectra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2018-10-02T08:19:24Z</dcterms:created>
  <dc:creator>Germain Denis</dc:creator>
  <dc:description/>
  <dc:language>fr-FR</dc:language>
  <cp:lastModifiedBy/>
  <dcterms:modified xsi:type="dcterms:W3CDTF">2019-10-22T11:44:59Z</dcterms:modified>
  <cp:revision>223</cp:revision>
  <dc:subject/>
  <dc:title>Ami développeur, deviens un Ops sans effort avec Ansible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Lectra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7</vt:i4>
  </property>
  <property fmtid="{D5CDD505-2E9C-101B-9397-08002B2CF9AE}" pid="9" name="PresentationFormat">
    <vt:lpwstr>Grand écran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11</vt:i4>
  </property>
</Properties>
</file>